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4" r:id="rId2"/>
    <p:sldId id="267" r:id="rId3"/>
    <p:sldId id="269" r:id="rId4"/>
    <p:sldId id="297" r:id="rId5"/>
    <p:sldId id="270" r:id="rId6"/>
    <p:sldId id="277" r:id="rId7"/>
    <p:sldId id="279" r:id="rId8"/>
    <p:sldId id="280" r:id="rId9"/>
    <p:sldId id="274" r:id="rId10"/>
    <p:sldId id="295" r:id="rId11"/>
    <p:sldId id="289" r:id="rId12"/>
    <p:sldId id="291" r:id="rId13"/>
    <p:sldId id="293" r:id="rId14"/>
    <p:sldId id="294" r:id="rId15"/>
    <p:sldId id="29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n Grinshpoon" initials="AG" lastIdx="0" clrIdx="0">
    <p:extLst>
      <p:ext uri="{19B8F6BF-5375-455C-9EA6-DF929625EA0E}">
        <p15:presenceInfo xmlns:p15="http://schemas.microsoft.com/office/powerpoint/2012/main" userId="194adfdf0c4188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0070C0"/>
    <a:srgbClr val="59ACFF"/>
    <a:srgbClr val="9CD8D8"/>
    <a:srgbClr val="275990"/>
    <a:srgbClr val="85D3E4"/>
    <a:srgbClr val="007386"/>
    <a:srgbClr val="D8DAD7"/>
    <a:srgbClr val="FFFFFF"/>
    <a:srgbClr val="838C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8" autoAdjust="0"/>
    <p:restoredTop sz="90769" autoAdjust="0"/>
  </p:normalViewPr>
  <p:slideViewPr>
    <p:cSldViewPr snapToGrid="0" showGuides="1">
      <p:cViewPr varScale="1">
        <p:scale>
          <a:sx n="84" d="100"/>
          <a:sy n="84" d="100"/>
        </p:scale>
        <p:origin x="97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28B9AA1E-10E5-4630-8C32-8DE94DB9F9BD}" type="datetimeFigureOut">
              <a:rPr lang="he-IL" smtClean="0"/>
              <a:t>ח'/שבט/תשע"ז</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D2F425A-A10D-4C8B-8586-14ABA6B952CF}" type="slidenum">
              <a:rPr lang="he-IL" smtClean="0"/>
              <a:t>‹#›</a:t>
            </a:fld>
            <a:endParaRPr lang="he-IL"/>
          </a:p>
        </p:txBody>
      </p:sp>
    </p:spTree>
    <p:extLst>
      <p:ext uri="{BB962C8B-B14F-4D97-AF65-F5344CB8AC3E}">
        <p14:creationId xmlns:p14="http://schemas.microsoft.com/office/powerpoint/2010/main" val="413156800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r" defTabSz="914400" rtl="1" eaLnBrk="1" fontAlgn="auto" latinLnBrk="0" hangingPunct="1">
              <a:lnSpc>
                <a:spcPct val="100000"/>
              </a:lnSpc>
              <a:spcBef>
                <a:spcPts val="0"/>
              </a:spcBef>
              <a:spcAft>
                <a:spcPts val="0"/>
              </a:spcAft>
              <a:buClrTx/>
              <a:buSzTx/>
              <a:buFontTx/>
              <a:buChar char="-"/>
              <a:tabLst/>
              <a:defRPr/>
            </a:pPr>
            <a:r>
              <a:rPr lang="he-IL" dirty="0" smtClean="0"/>
              <a:t>שלום</a:t>
            </a:r>
            <a:r>
              <a:rPr lang="he-IL" baseline="0" dirty="0" smtClean="0"/>
              <a:t> לכולם, אנחנו </a:t>
            </a:r>
            <a:r>
              <a:rPr lang="he-IL" baseline="0" dirty="0" err="1" smtClean="0"/>
              <a:t>לוקלה</a:t>
            </a:r>
            <a:r>
              <a:rPr lang="he-IL" baseline="0" dirty="0" smtClean="0"/>
              <a:t>.</a:t>
            </a:r>
          </a:p>
          <a:p>
            <a:pPr marL="171450" marR="0" indent="-171450" algn="r" defTabSz="914400" rtl="1" eaLnBrk="1" fontAlgn="auto" latinLnBrk="0" hangingPunct="1">
              <a:lnSpc>
                <a:spcPct val="100000"/>
              </a:lnSpc>
              <a:spcBef>
                <a:spcPts val="0"/>
              </a:spcBef>
              <a:spcAft>
                <a:spcPts val="0"/>
              </a:spcAft>
              <a:buClrTx/>
              <a:buSzTx/>
              <a:buFontTx/>
              <a:buChar char="-"/>
              <a:tabLst/>
              <a:defRPr/>
            </a:pPr>
            <a:r>
              <a:rPr lang="he-IL" baseline="0" dirty="0" smtClean="0"/>
              <a:t>המדריך שלך </a:t>
            </a:r>
            <a:r>
              <a:rPr lang="he-IL" baseline="0" dirty="0" err="1" smtClean="0"/>
              <a:t>לגיהנום</a:t>
            </a:r>
            <a:r>
              <a:rPr lang="he-IL" baseline="0" dirty="0" smtClean="0"/>
              <a:t> שהוא רגולציה ממשלתית. </a:t>
            </a:r>
          </a:p>
          <a:p>
            <a:pPr marL="171450" marR="0" indent="-171450" algn="r" defTabSz="914400" rtl="1" eaLnBrk="1" fontAlgn="auto" latinLnBrk="0" hangingPunct="1">
              <a:lnSpc>
                <a:spcPct val="100000"/>
              </a:lnSpc>
              <a:spcBef>
                <a:spcPts val="0"/>
              </a:spcBef>
              <a:spcAft>
                <a:spcPts val="0"/>
              </a:spcAft>
              <a:buClrTx/>
              <a:buSzTx/>
              <a:buFontTx/>
              <a:buChar char="-"/>
              <a:tabLst/>
              <a:defRPr/>
            </a:pPr>
            <a:r>
              <a:rPr lang="he-IL" baseline="0" dirty="0" smtClean="0"/>
              <a:t>למי שלא מכיר. ורגיל היה משורר רומאי שהיה המדריך של </a:t>
            </a:r>
            <a:r>
              <a:rPr lang="he-IL" baseline="0" dirty="0" err="1" smtClean="0"/>
              <a:t>דנטה</a:t>
            </a:r>
            <a:r>
              <a:rPr lang="he-IL" baseline="0" dirty="0" smtClean="0"/>
              <a:t> באפוס הקומדיה האלוהית שליווה אותו במסעו </a:t>
            </a:r>
            <a:r>
              <a:rPr lang="he-IL" baseline="0" dirty="0" err="1" smtClean="0"/>
              <a:t>בגיהנום</a:t>
            </a:r>
            <a:r>
              <a:rPr lang="he-IL" baseline="0" dirty="0" smtClean="0"/>
              <a:t>.</a:t>
            </a:r>
          </a:p>
        </p:txBody>
      </p:sp>
      <p:sp>
        <p:nvSpPr>
          <p:cNvPr id="4" name="Slide Number Placeholder 3"/>
          <p:cNvSpPr>
            <a:spLocks noGrp="1"/>
          </p:cNvSpPr>
          <p:nvPr>
            <p:ph type="sldNum" sz="quarter" idx="10"/>
          </p:nvPr>
        </p:nvSpPr>
        <p:spPr/>
        <p:txBody>
          <a:bodyPr/>
          <a:lstStyle/>
          <a:p>
            <a:fld id="{3D2F425A-A10D-4C8B-8586-14ABA6B952CF}" type="slidenum">
              <a:rPr lang="he-IL" smtClean="0"/>
              <a:t>1</a:t>
            </a:fld>
            <a:endParaRPr lang="he-IL"/>
          </a:p>
        </p:txBody>
      </p:sp>
    </p:spTree>
    <p:extLst>
      <p:ext uri="{BB962C8B-B14F-4D97-AF65-F5344CB8AC3E}">
        <p14:creationId xmlns:p14="http://schemas.microsoft.com/office/powerpoint/2010/main" val="391201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אנחנו האחים גרינשפון</a:t>
            </a:r>
          </a:p>
          <a:p>
            <a:r>
              <a:rPr lang="he-IL" dirty="0" smtClean="0"/>
              <a:t>אני</a:t>
            </a:r>
            <a:r>
              <a:rPr lang="he-IL" baseline="0" dirty="0" smtClean="0"/>
              <a:t> אלון, מהנדס תוכנה ואני קורן עורך דין.</a:t>
            </a:r>
            <a:endParaRPr lang="he-IL" dirty="0"/>
          </a:p>
        </p:txBody>
      </p:sp>
      <p:sp>
        <p:nvSpPr>
          <p:cNvPr id="4" name="Slide Number Placeholder 3"/>
          <p:cNvSpPr>
            <a:spLocks noGrp="1"/>
          </p:cNvSpPr>
          <p:nvPr>
            <p:ph type="sldNum" sz="quarter" idx="10"/>
          </p:nvPr>
        </p:nvSpPr>
        <p:spPr/>
        <p:txBody>
          <a:bodyPr/>
          <a:lstStyle/>
          <a:p>
            <a:fld id="{3D2F425A-A10D-4C8B-8586-14ABA6B952CF}" type="slidenum">
              <a:rPr lang="he-IL" smtClean="0"/>
              <a:t>2</a:t>
            </a:fld>
            <a:endParaRPr lang="he-IL"/>
          </a:p>
        </p:txBody>
      </p:sp>
    </p:spTree>
    <p:extLst>
      <p:ext uri="{BB962C8B-B14F-4D97-AF65-F5344CB8AC3E}">
        <p14:creationId xmlns:p14="http://schemas.microsoft.com/office/powerpoint/2010/main" val="261185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רגולציה</a:t>
            </a:r>
            <a:r>
              <a:rPr lang="he-IL" baseline="0" dirty="0" smtClean="0"/>
              <a:t> ממשלתית </a:t>
            </a:r>
            <a:r>
              <a:rPr lang="he-IL" baseline="0" dirty="0" err="1" smtClean="0"/>
              <a:t>וסכבת</a:t>
            </a:r>
            <a:r>
              <a:rPr lang="he-IL" baseline="0" dirty="0" smtClean="0"/>
              <a:t> משפטית הן אתגר מתמשך לחברות חדשות וותיקות שמקשה עליהן לצמוח ולגדול. </a:t>
            </a:r>
          </a:p>
          <a:p>
            <a:r>
              <a:rPr lang="he-IL" baseline="0" dirty="0" smtClean="0"/>
              <a:t>לידרים של חברות </a:t>
            </a:r>
            <a:r>
              <a:rPr lang="he-IL" baseline="0" dirty="0" err="1" smtClean="0"/>
              <a:t>סטארפ</a:t>
            </a:r>
            <a:r>
              <a:rPr lang="he-IL" baseline="0" dirty="0" smtClean="0"/>
              <a:t> נדרשים לא פעם להשקיע מאמץ וזמן רב כדי להתמודד עם דרישות משפטיות ורגולטוריות בכל מה שמגיע לעסק שלהם.</a:t>
            </a:r>
            <a:endParaRPr lang="he-IL" dirty="0"/>
          </a:p>
        </p:txBody>
      </p:sp>
      <p:sp>
        <p:nvSpPr>
          <p:cNvPr id="4" name="Slide Number Placeholder 3"/>
          <p:cNvSpPr>
            <a:spLocks noGrp="1"/>
          </p:cNvSpPr>
          <p:nvPr>
            <p:ph type="sldNum" sz="quarter" idx="10"/>
          </p:nvPr>
        </p:nvSpPr>
        <p:spPr/>
        <p:txBody>
          <a:bodyPr/>
          <a:lstStyle/>
          <a:p>
            <a:fld id="{3D2F425A-A10D-4C8B-8586-14ABA6B952CF}" type="slidenum">
              <a:rPr lang="he-IL" smtClean="0"/>
              <a:t>3</a:t>
            </a:fld>
            <a:endParaRPr lang="he-IL"/>
          </a:p>
        </p:txBody>
      </p:sp>
    </p:spTree>
    <p:extLst>
      <p:ext uri="{BB962C8B-B14F-4D97-AF65-F5344CB8AC3E}">
        <p14:creationId xmlns:p14="http://schemas.microsoft.com/office/powerpoint/2010/main" val="336253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רגולציה</a:t>
            </a:r>
            <a:r>
              <a:rPr lang="he-IL" baseline="0" dirty="0" smtClean="0"/>
              <a:t> ממשלתית </a:t>
            </a:r>
            <a:r>
              <a:rPr lang="he-IL" baseline="0" dirty="0" err="1" smtClean="0"/>
              <a:t>וסכבת</a:t>
            </a:r>
            <a:r>
              <a:rPr lang="he-IL" baseline="0" dirty="0" smtClean="0"/>
              <a:t> משפטית הן אתגר מתמשך לחברות חדשות וותיקות שמקשה עליהן לצמוח ולגדול. </a:t>
            </a:r>
          </a:p>
          <a:p>
            <a:r>
              <a:rPr lang="he-IL" baseline="0" dirty="0" smtClean="0"/>
              <a:t>לידרים של חברות </a:t>
            </a:r>
            <a:r>
              <a:rPr lang="he-IL" baseline="0" dirty="0" err="1" smtClean="0"/>
              <a:t>סטארפ</a:t>
            </a:r>
            <a:r>
              <a:rPr lang="he-IL" baseline="0" dirty="0" smtClean="0"/>
              <a:t> נדרשים לא פעם להשקיע מאמץ וזמן רב כדי להתמודד עם דרישות משפטיות ורגולטוריות בכל מה שמגיע לעסק שלהם.</a:t>
            </a:r>
            <a:endParaRPr lang="he-IL" dirty="0"/>
          </a:p>
        </p:txBody>
      </p:sp>
      <p:sp>
        <p:nvSpPr>
          <p:cNvPr id="4" name="Slide Number Placeholder 3"/>
          <p:cNvSpPr>
            <a:spLocks noGrp="1"/>
          </p:cNvSpPr>
          <p:nvPr>
            <p:ph type="sldNum" sz="quarter" idx="10"/>
          </p:nvPr>
        </p:nvSpPr>
        <p:spPr/>
        <p:txBody>
          <a:bodyPr/>
          <a:lstStyle/>
          <a:p>
            <a:fld id="{3D2F425A-A10D-4C8B-8586-14ABA6B952CF}" type="slidenum">
              <a:rPr lang="he-IL" smtClean="0"/>
              <a:t>4</a:t>
            </a:fld>
            <a:endParaRPr lang="he-IL"/>
          </a:p>
        </p:txBody>
      </p:sp>
    </p:spTree>
    <p:extLst>
      <p:ext uri="{BB962C8B-B14F-4D97-AF65-F5344CB8AC3E}">
        <p14:creationId xmlns:p14="http://schemas.microsoft.com/office/powerpoint/2010/main" val="99722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smtClean="0"/>
              <a:t>ורגיל הוא פלטפורמה</a:t>
            </a:r>
            <a:r>
              <a:rPr lang="he-IL" baseline="0" dirty="0" smtClean="0"/>
              <a:t> שמטרתה להאיץ ולשפר את התהליכים המשפטיים בחברה. שואף להקל כמה שניתן על חברות בצמיחה (לראות כמה שפחות עורך דין...) </a:t>
            </a:r>
          </a:p>
          <a:p>
            <a:r>
              <a:rPr lang="he-IL" baseline="0" dirty="0" smtClean="0"/>
              <a:t>ורגיל מסייע ליזמים להקים, לבסס ולהצמיח את החברה שלהם.</a:t>
            </a:r>
          </a:p>
          <a:p>
            <a:r>
              <a:rPr lang="he-IL" baseline="0" dirty="0" smtClean="0"/>
              <a:t>לא פעם ליזם יש את הידע הטכנולוגי וכן את הרעיון הגדול אבל אין לו מושג ירוק מאיפה להתחיל. ורגיל עוזר </a:t>
            </a:r>
            <a:r>
              <a:rPr lang="he-IL" baseline="0" dirty="0" err="1" smtClean="0"/>
              <a:t>ללידרם</a:t>
            </a:r>
            <a:r>
              <a:rPr lang="he-IL" baseline="0" dirty="0" smtClean="0"/>
              <a:t> להבין ולעמוד בדרישות החוק השונות.</a:t>
            </a:r>
          </a:p>
          <a:p>
            <a:r>
              <a:rPr lang="he-IL" baseline="0" dirty="0" smtClean="0"/>
              <a:t>כמו כן, מכיוון שלפעמים הרגולציה דורשת עורך דין שיאמת חתימה למשל, הפלטפורמה מהווה גם שירות </a:t>
            </a:r>
            <a:r>
              <a:rPr lang="en-US" baseline="0" dirty="0" smtClean="0"/>
              <a:t>LAAS</a:t>
            </a:r>
            <a:r>
              <a:rPr lang="he-IL" baseline="0" dirty="0" smtClean="0"/>
              <a:t> שבבסיסו קהילה של עורכי דין שיבצעו עבורך שירותים משפטיים גנריים בעבור תשלום.</a:t>
            </a:r>
            <a:endParaRPr lang="he-IL" dirty="0"/>
          </a:p>
        </p:txBody>
      </p:sp>
      <p:sp>
        <p:nvSpPr>
          <p:cNvPr id="4" name="Slide Number Placeholder 3"/>
          <p:cNvSpPr>
            <a:spLocks noGrp="1"/>
          </p:cNvSpPr>
          <p:nvPr>
            <p:ph type="sldNum" sz="quarter" idx="10"/>
          </p:nvPr>
        </p:nvSpPr>
        <p:spPr/>
        <p:txBody>
          <a:bodyPr/>
          <a:lstStyle/>
          <a:p>
            <a:fld id="{3D2F425A-A10D-4C8B-8586-14ABA6B952CF}" type="slidenum">
              <a:rPr lang="he-IL" smtClean="0"/>
              <a:t>5</a:t>
            </a:fld>
            <a:endParaRPr lang="he-IL"/>
          </a:p>
        </p:txBody>
      </p:sp>
    </p:spTree>
    <p:extLst>
      <p:ext uri="{BB962C8B-B14F-4D97-AF65-F5344CB8AC3E}">
        <p14:creationId xmlns:p14="http://schemas.microsoft.com/office/powerpoint/2010/main" val="195278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Roboto Light" panose="02000000000000000000" pitchFamily="2" charset="0"/>
                <a:ea typeface="Roboto Light" panose="02000000000000000000" pitchFamily="2" charset="0"/>
              </a:rPr>
              <a:t>Regulatory compliance data analysis </a:t>
            </a:r>
          </a:p>
          <a:p>
            <a:endParaRPr lang="en-US" dirty="0" smtClean="0"/>
          </a:p>
          <a:p>
            <a:pPr marL="342900" indent="-342900">
              <a:buFont typeface="+mj-lt"/>
              <a:buAutoNum type="arabicPeriod"/>
            </a:pPr>
            <a:r>
              <a:rPr lang="en-US" dirty="0" smtClean="0"/>
              <a:t>1. Get standard contracts to start your startup: </a:t>
            </a:r>
          </a:p>
          <a:p>
            <a:pPr marL="342900" indent="-342900">
              <a:buFont typeface="+mj-lt"/>
              <a:buAutoNum type="arabicPeriod"/>
            </a:pPr>
            <a:r>
              <a:rPr lang="en-US" dirty="0" smtClean="0"/>
              <a:t>Founders agreement, DD request, license, usage, etc. Sent it to a signer in a secure mail with a secure link to a sign site (that store everything for ever). Edit standard contract with an extra charge. Add lawyer verification for a charge.</a:t>
            </a:r>
          </a:p>
          <a:p>
            <a:pPr marL="342900" indent="-342900">
              <a:buFont typeface="+mj-lt"/>
              <a:buAutoNum type="arabicPeriod"/>
            </a:pPr>
            <a:r>
              <a:rPr lang="en-US" dirty="0" smtClean="0"/>
              <a:t>A legal checklist.</a:t>
            </a:r>
          </a:p>
          <a:p>
            <a:pPr marL="342900" indent="-342900">
              <a:buFont typeface="+mj-lt"/>
              <a:buAutoNum type="arabicPeriod"/>
            </a:pPr>
            <a:r>
              <a:rPr lang="en-US" dirty="0" smtClean="0"/>
              <a:t>2. Rent a lawyer for a task</a:t>
            </a:r>
          </a:p>
          <a:p>
            <a:pPr marL="342900" indent="-342900">
              <a:buFont typeface="+mj-lt"/>
              <a:buAutoNum type="arabicPeriod"/>
            </a:pPr>
            <a:r>
              <a:rPr lang="en-US" dirty="0" smtClean="0"/>
              <a:t>3. Get in touch with a law firm</a:t>
            </a:r>
          </a:p>
        </p:txBody>
      </p:sp>
      <p:sp>
        <p:nvSpPr>
          <p:cNvPr id="4" name="Slide Number Placeholder 3"/>
          <p:cNvSpPr>
            <a:spLocks noGrp="1"/>
          </p:cNvSpPr>
          <p:nvPr>
            <p:ph type="sldNum" sz="quarter" idx="10"/>
          </p:nvPr>
        </p:nvSpPr>
        <p:spPr/>
        <p:txBody>
          <a:bodyPr/>
          <a:lstStyle/>
          <a:p>
            <a:fld id="{3D2F425A-A10D-4C8B-8586-14ABA6B952CF}" type="slidenum">
              <a:rPr lang="he-IL" smtClean="0"/>
              <a:t>6</a:t>
            </a:fld>
            <a:endParaRPr lang="he-IL"/>
          </a:p>
        </p:txBody>
      </p:sp>
    </p:spTree>
    <p:extLst>
      <p:ext uri="{BB962C8B-B14F-4D97-AF65-F5344CB8AC3E}">
        <p14:creationId xmlns:p14="http://schemas.microsoft.com/office/powerpoint/2010/main" val="1611395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3D2F425A-A10D-4C8B-8586-14ABA6B952CF}" type="slidenum">
              <a:rPr lang="he-IL" smtClean="0"/>
              <a:t>7</a:t>
            </a:fld>
            <a:endParaRPr lang="he-IL"/>
          </a:p>
        </p:txBody>
      </p:sp>
    </p:spTree>
    <p:extLst>
      <p:ext uri="{BB962C8B-B14F-4D97-AF65-F5344CB8AC3E}">
        <p14:creationId xmlns:p14="http://schemas.microsoft.com/office/powerpoint/2010/main" val="1731196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3D2F425A-A10D-4C8B-8586-14ABA6B952CF}" type="slidenum">
              <a:rPr lang="he-IL" smtClean="0"/>
              <a:t>12</a:t>
            </a:fld>
            <a:endParaRPr lang="he-IL"/>
          </a:p>
        </p:txBody>
      </p:sp>
    </p:spTree>
    <p:extLst>
      <p:ext uri="{BB962C8B-B14F-4D97-AF65-F5344CB8AC3E}">
        <p14:creationId xmlns:p14="http://schemas.microsoft.com/office/powerpoint/2010/main" val="883005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4EE04A-8DE7-4C61-8893-19C480E09D19}" type="datetimeFigureOut">
              <a:rPr lang="en-US" smtClean="0"/>
              <a:t>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2014155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EE04A-8DE7-4C61-8893-19C480E09D19}" type="datetimeFigureOut">
              <a:rPr lang="en-US" smtClean="0"/>
              <a:t>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439333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EE04A-8DE7-4C61-8893-19C480E09D19}" type="datetimeFigureOut">
              <a:rPr lang="en-US" smtClean="0"/>
              <a:t>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2811802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4EE04A-8DE7-4C61-8893-19C480E09D19}" type="datetimeFigureOut">
              <a:rPr lang="en-US" smtClean="0"/>
              <a:t>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345442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4EE04A-8DE7-4C61-8893-19C480E09D19}" type="datetimeFigureOut">
              <a:rPr lang="en-US" smtClean="0"/>
              <a:t>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3431396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4EE04A-8DE7-4C61-8893-19C480E09D19}" type="datetimeFigureOut">
              <a:rPr lang="en-US" smtClean="0"/>
              <a:t>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2528704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4EE04A-8DE7-4C61-8893-19C480E09D19}" type="datetimeFigureOut">
              <a:rPr lang="en-US" smtClean="0"/>
              <a:t>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1028777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4EE04A-8DE7-4C61-8893-19C480E09D19}" type="datetimeFigureOut">
              <a:rPr lang="en-US" smtClean="0"/>
              <a:t>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422966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EE04A-8DE7-4C61-8893-19C480E09D19}" type="datetimeFigureOut">
              <a:rPr lang="en-US" smtClean="0"/>
              <a:t>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411299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4EE04A-8DE7-4C61-8893-19C480E09D19}" type="datetimeFigureOut">
              <a:rPr lang="en-US" smtClean="0"/>
              <a:t>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3134833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4EE04A-8DE7-4C61-8893-19C480E09D19}" type="datetimeFigureOut">
              <a:rPr lang="en-US" smtClean="0"/>
              <a:t>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4FFA39-DAFC-4405-957C-529392914D95}" type="slidenum">
              <a:rPr lang="en-US" smtClean="0"/>
              <a:t>‹#›</a:t>
            </a:fld>
            <a:endParaRPr lang="en-US"/>
          </a:p>
        </p:txBody>
      </p:sp>
    </p:spTree>
    <p:extLst>
      <p:ext uri="{BB962C8B-B14F-4D97-AF65-F5344CB8AC3E}">
        <p14:creationId xmlns:p14="http://schemas.microsoft.com/office/powerpoint/2010/main" val="4165865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EE04A-8DE7-4C61-8893-19C480E09D19}" type="datetimeFigureOut">
              <a:rPr lang="en-US" smtClean="0"/>
              <a:t>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FFA39-DAFC-4405-957C-529392914D95}" type="slidenum">
              <a:rPr lang="en-US" smtClean="0"/>
              <a:t>‹#›</a:t>
            </a:fld>
            <a:endParaRPr lang="en-US"/>
          </a:p>
        </p:txBody>
      </p:sp>
    </p:spTree>
    <p:extLst>
      <p:ext uri="{BB962C8B-B14F-4D97-AF65-F5344CB8AC3E}">
        <p14:creationId xmlns:p14="http://schemas.microsoft.com/office/powerpoint/2010/main" val="1506913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heawl.com/wp-content/uploads/2015/05/13153143715_e588389526_k.jp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2968" t="9551" b="18885"/>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0" y="6613451"/>
            <a:ext cx="12192000" cy="24455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9539" y="1326049"/>
            <a:ext cx="4312922" cy="2422990"/>
          </a:xfrm>
          <a:prstGeom prst="rect">
            <a:avLst/>
          </a:prstGeom>
          <a:effectLst>
            <a:outerShdw blurRad="50800" dist="38100" dir="2700000" algn="tl" rotWithShape="0">
              <a:prstClr val="black">
                <a:alpha val="40000"/>
              </a:prstClr>
            </a:outerShdw>
          </a:effectLst>
        </p:spPr>
      </p:pic>
      <p:sp>
        <p:nvSpPr>
          <p:cNvPr id="5" name="Rectangle 4"/>
          <p:cNvSpPr/>
          <p:nvPr/>
        </p:nvSpPr>
        <p:spPr>
          <a:xfrm>
            <a:off x="3220372" y="3826192"/>
            <a:ext cx="5827456" cy="1477328"/>
          </a:xfrm>
          <a:prstGeom prst="rect">
            <a:avLst/>
          </a:prstGeom>
        </p:spPr>
        <p:txBody>
          <a:bodyPr wrap="square">
            <a:spAutoFit/>
          </a:bodyPr>
          <a:lstStyle/>
          <a:p>
            <a:pPr algn="ctr"/>
            <a:r>
              <a:rPr lang="en-US" sz="9000" spc="550" dirty="0" smtClean="0">
                <a:solidFill>
                  <a:prstClr val="white"/>
                </a:solidFill>
                <a:effectLst>
                  <a:outerShdw blurRad="50800" dist="38100" dir="2700000" algn="tl" rotWithShape="0">
                    <a:prstClr val="black">
                      <a:alpha val="40000"/>
                    </a:prstClr>
                  </a:outerShdw>
                </a:effectLst>
                <a:latin typeface="Steiner" panose="02000300000000060000" pitchFamily="2" charset="0"/>
                <a:ea typeface="Roboto" panose="02000000000000000000" pitchFamily="2" charset="0"/>
              </a:rPr>
              <a:t>LUKLA</a:t>
            </a:r>
            <a:endParaRPr lang="en-US" sz="9000" spc="550" dirty="0">
              <a:solidFill>
                <a:prstClr val="black"/>
              </a:solidFill>
              <a:effectLst>
                <a:outerShdw blurRad="50800" dist="38100" dir="2700000" algn="tl" rotWithShape="0">
                  <a:prstClr val="black">
                    <a:alpha val="40000"/>
                  </a:prstClr>
                </a:outerShdw>
              </a:effectLst>
              <a:latin typeface="Steiner" panose="02000300000000060000" pitchFamily="2" charset="0"/>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840" t="86296" r="9087" b="7837"/>
          <a:stretch/>
        </p:blipFill>
        <p:spPr>
          <a:xfrm>
            <a:off x="3901440" y="4983479"/>
            <a:ext cx="4373880" cy="177801"/>
          </a:xfrm>
          <a:prstGeom prst="rect">
            <a:avLst/>
          </a:prstGeom>
        </p:spPr>
      </p:pic>
      <p:sp>
        <p:nvSpPr>
          <p:cNvPr id="7" name="Rectangle 6"/>
          <p:cNvSpPr/>
          <p:nvPr/>
        </p:nvSpPr>
        <p:spPr>
          <a:xfrm>
            <a:off x="3824790" y="5190818"/>
            <a:ext cx="5464366" cy="477054"/>
          </a:xfrm>
          <a:prstGeom prst="rect">
            <a:avLst/>
          </a:prstGeom>
        </p:spPr>
        <p:txBody>
          <a:bodyPr wrap="square">
            <a:spAutoFit/>
          </a:bodyPr>
          <a:lstStyle/>
          <a:p>
            <a:r>
              <a:rPr lang="en-US" sz="2400" dirty="0" smtClean="0">
                <a:solidFill>
                  <a:schemeClr val="bg1"/>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rPr>
              <a:t>For a </a:t>
            </a:r>
            <a:r>
              <a:rPr lang="en-US" sz="2400" dirty="0" smtClean="0">
                <a:solidFill>
                  <a:srgbClr val="85D3E4"/>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rPr>
              <a:t>founder </a:t>
            </a:r>
            <a:r>
              <a:rPr lang="en-US" sz="2400" dirty="0">
                <a:solidFill>
                  <a:schemeClr val="bg1"/>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rPr>
              <a:t>starting </a:t>
            </a:r>
            <a:r>
              <a:rPr lang="en-US" sz="2400" dirty="0" smtClean="0">
                <a:solidFill>
                  <a:schemeClr val="bg1"/>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rPr>
              <a:t>the climb</a:t>
            </a:r>
            <a:endParaRPr lang="en-US" sz="2400" dirty="0" smtClean="0">
              <a:solidFill>
                <a:srgbClr val="00B0F0"/>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endParaRPr>
          </a:p>
        </p:txBody>
      </p:sp>
    </p:spTree>
    <p:extLst>
      <p:ext uri="{BB962C8B-B14F-4D97-AF65-F5344CB8AC3E}">
        <p14:creationId xmlns:p14="http://schemas.microsoft.com/office/powerpoint/2010/main" val="172876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pic>
        <p:nvPicPr>
          <p:cNvPr id="1026" name="Picture 2" descr="http://demo.themeum.com/html/triangle/1.1/images/home/slider/hill.png"/>
          <p:cNvPicPr>
            <a:picLocks noChangeAspect="1" noChangeArrowheads="1"/>
          </p:cNvPicPr>
          <p:nvPr/>
        </p:nvPicPr>
        <p:blipFill rotWithShape="1">
          <a:blip r:embed="rId2">
            <a:extLst>
              <a:ext uri="{28A0092B-C50C-407E-A947-70E740481C1C}">
                <a14:useLocalDpi xmlns:a14="http://schemas.microsoft.com/office/drawing/2010/main" val="0"/>
              </a:ext>
            </a:extLst>
          </a:blip>
          <a:srcRect r="49597"/>
          <a:stretch/>
        </p:blipFill>
        <p:spPr bwMode="auto">
          <a:xfrm>
            <a:off x="10727185" y="5225313"/>
            <a:ext cx="1464815" cy="1632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56895" y="1137139"/>
            <a:ext cx="8278228" cy="707886"/>
          </a:xfrm>
          <a:prstGeom prst="rect">
            <a:avLst/>
          </a:prstGeom>
          <a:noFill/>
        </p:spPr>
        <p:txBody>
          <a:bodyPr wrap="none" rtlCol="1">
            <a:spAutoFit/>
          </a:bodyPr>
          <a:lstStyle/>
          <a:p>
            <a:pPr algn="ctr"/>
            <a:r>
              <a:rPr lang="en-US" sz="4000" dirty="0" smtClean="0">
                <a:solidFill>
                  <a:schemeClr val="bg1"/>
                </a:solidFill>
                <a:latin typeface="Aharoni" panose="02010803020104030203" pitchFamily="2" charset="-79"/>
                <a:cs typeface="Aharoni" panose="02010803020104030203" pitchFamily="2" charset="-79"/>
              </a:rPr>
              <a:t>Do you want to start a company?</a:t>
            </a:r>
            <a:endParaRPr lang="he-IL" sz="4000" dirty="0">
              <a:solidFill>
                <a:schemeClr val="bg1"/>
              </a:solidFill>
              <a:latin typeface="Aharoni" panose="02010803020104030203" pitchFamily="2" charset="-79"/>
              <a:cs typeface="Aharoni" panose="02010803020104030203" pitchFamily="2" charset="-79"/>
            </a:endParaRPr>
          </a:p>
        </p:txBody>
      </p:sp>
      <p:sp>
        <p:nvSpPr>
          <p:cNvPr id="5" name="Rounded Rectangle 4"/>
          <p:cNvSpPr/>
          <p:nvPr/>
        </p:nvSpPr>
        <p:spPr>
          <a:xfrm>
            <a:off x="4900034"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YES</a:t>
            </a:r>
            <a:endParaRPr lang="he-IL" sz="3200" dirty="0">
              <a:latin typeface="Aharoni" panose="02010803020104030203" pitchFamily="2" charset="-79"/>
              <a:cs typeface="Aharoni" panose="02010803020104030203" pitchFamily="2" charset="-79"/>
            </a:endParaRPr>
          </a:p>
        </p:txBody>
      </p:sp>
      <p:sp>
        <p:nvSpPr>
          <p:cNvPr id="7" name="TextBox 6"/>
          <p:cNvSpPr txBox="1"/>
          <p:nvPr/>
        </p:nvSpPr>
        <p:spPr>
          <a:xfrm rot="18488008">
            <a:off x="10392849" y="5653893"/>
            <a:ext cx="1404552" cy="461665"/>
          </a:xfrm>
          <a:prstGeom prst="rect">
            <a:avLst/>
          </a:prstGeom>
          <a:noFill/>
        </p:spPr>
        <p:txBody>
          <a:bodyPr wrap="none" rtlCol="1">
            <a:spAutoFit/>
          </a:bodyPr>
          <a:lstStyle/>
          <a:p>
            <a:pPr algn="ctr"/>
            <a:r>
              <a:rPr lang="en-US" sz="2400" dirty="0" smtClean="0">
                <a:solidFill>
                  <a:schemeClr val="bg1"/>
                </a:solidFill>
                <a:latin typeface="Aharoni" panose="02010803020104030203" pitchFamily="2" charset="-79"/>
                <a:cs typeface="Aharoni" panose="02010803020104030203" pitchFamily="2" charset="-79"/>
              </a:rPr>
              <a:t>Go back</a:t>
            </a:r>
            <a:endParaRPr lang="he-IL" sz="2400" dirty="0">
              <a:solidFill>
                <a:schemeClr val="bg1"/>
              </a:solidFill>
              <a:latin typeface="Aharoni" panose="02010803020104030203" pitchFamily="2" charset="-79"/>
              <a:cs typeface="Aharoni" panose="02010803020104030203" pitchFamily="2" charset="-79"/>
            </a:endParaRPr>
          </a:p>
        </p:txBody>
      </p:sp>
      <p:pic>
        <p:nvPicPr>
          <p:cNvPr id="8" name="Picture 4" descr="Image result for mouse cursor logo 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373" y="2957806"/>
            <a:ext cx="1187520" cy="86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302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pic>
        <p:nvPicPr>
          <p:cNvPr id="1026" name="Picture 2" descr="http://demo.themeum.com/html/triangle/1.1/images/home/slider/hill.png"/>
          <p:cNvPicPr>
            <a:picLocks noChangeAspect="1" noChangeArrowheads="1"/>
          </p:cNvPicPr>
          <p:nvPr/>
        </p:nvPicPr>
        <p:blipFill rotWithShape="1">
          <a:blip r:embed="rId2">
            <a:extLst>
              <a:ext uri="{28A0092B-C50C-407E-A947-70E740481C1C}">
                <a14:useLocalDpi xmlns:a14="http://schemas.microsoft.com/office/drawing/2010/main" val="0"/>
              </a:ext>
            </a:extLst>
          </a:blip>
          <a:srcRect r="49597"/>
          <a:stretch/>
        </p:blipFill>
        <p:spPr bwMode="auto">
          <a:xfrm>
            <a:off x="10727185" y="5225313"/>
            <a:ext cx="1464815" cy="1632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50348" y="1137139"/>
            <a:ext cx="9291326" cy="707886"/>
          </a:xfrm>
          <a:prstGeom prst="rect">
            <a:avLst/>
          </a:prstGeom>
          <a:noFill/>
        </p:spPr>
        <p:txBody>
          <a:bodyPr wrap="none" rtlCol="1">
            <a:spAutoFit/>
          </a:bodyPr>
          <a:lstStyle/>
          <a:p>
            <a:pPr algn="ctr"/>
            <a:r>
              <a:rPr lang="en-US" sz="4000" dirty="0" smtClean="0">
                <a:solidFill>
                  <a:schemeClr val="bg1"/>
                </a:solidFill>
                <a:latin typeface="Aharoni" panose="02010803020104030203" pitchFamily="2" charset="-79"/>
                <a:cs typeface="Aharoni" panose="02010803020104030203" pitchFamily="2" charset="-79"/>
              </a:rPr>
              <a:t>Do you have more than one founder?</a:t>
            </a:r>
            <a:endParaRPr lang="he-IL" sz="4000" dirty="0">
              <a:solidFill>
                <a:schemeClr val="bg1"/>
              </a:solidFill>
              <a:latin typeface="Aharoni" panose="02010803020104030203" pitchFamily="2" charset="-79"/>
              <a:cs typeface="Aharoni" panose="02010803020104030203" pitchFamily="2" charset="-79"/>
            </a:endParaRPr>
          </a:p>
        </p:txBody>
      </p:sp>
      <p:sp>
        <p:nvSpPr>
          <p:cNvPr id="3" name="Rounded Rectangle 2"/>
          <p:cNvSpPr/>
          <p:nvPr/>
        </p:nvSpPr>
        <p:spPr>
          <a:xfrm>
            <a:off x="3364207" y="2470756"/>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YES</a:t>
            </a:r>
            <a:endParaRPr lang="he-IL" sz="3200" dirty="0">
              <a:latin typeface="Aharoni" panose="02010803020104030203" pitchFamily="2" charset="-79"/>
              <a:cs typeface="Aharoni" panose="02010803020104030203" pitchFamily="2" charset="-79"/>
            </a:endParaRPr>
          </a:p>
        </p:txBody>
      </p:sp>
      <p:sp>
        <p:nvSpPr>
          <p:cNvPr id="5" name="Rounded Rectangle 4"/>
          <p:cNvSpPr/>
          <p:nvPr/>
        </p:nvSpPr>
        <p:spPr>
          <a:xfrm>
            <a:off x="6435442" y="2470756"/>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NO</a:t>
            </a:r>
            <a:endParaRPr lang="he-IL" sz="3200" dirty="0">
              <a:latin typeface="Aharoni" panose="02010803020104030203" pitchFamily="2" charset="-79"/>
              <a:cs typeface="Aharoni" panose="02010803020104030203" pitchFamily="2" charset="-79"/>
            </a:endParaRPr>
          </a:p>
        </p:txBody>
      </p:sp>
      <p:sp>
        <p:nvSpPr>
          <p:cNvPr id="7" name="TextBox 6"/>
          <p:cNvSpPr txBox="1"/>
          <p:nvPr/>
        </p:nvSpPr>
        <p:spPr>
          <a:xfrm rot="18488008">
            <a:off x="10392849" y="5653893"/>
            <a:ext cx="1404552" cy="461665"/>
          </a:xfrm>
          <a:prstGeom prst="rect">
            <a:avLst/>
          </a:prstGeom>
          <a:noFill/>
        </p:spPr>
        <p:txBody>
          <a:bodyPr wrap="none" rtlCol="1">
            <a:spAutoFit/>
          </a:bodyPr>
          <a:lstStyle/>
          <a:p>
            <a:pPr algn="ctr"/>
            <a:r>
              <a:rPr lang="en-US" sz="2400" dirty="0" smtClean="0">
                <a:solidFill>
                  <a:schemeClr val="bg1"/>
                </a:solidFill>
                <a:latin typeface="Aharoni" panose="02010803020104030203" pitchFamily="2" charset="-79"/>
                <a:cs typeface="Aharoni" panose="02010803020104030203" pitchFamily="2" charset="-79"/>
              </a:rPr>
              <a:t>Go back</a:t>
            </a:r>
            <a:endParaRPr lang="he-IL" sz="2400" dirty="0">
              <a:solidFill>
                <a:schemeClr val="bg1"/>
              </a:solidFill>
              <a:latin typeface="Aharoni" panose="02010803020104030203" pitchFamily="2" charset="-79"/>
              <a:cs typeface="Aharoni" panose="02010803020104030203" pitchFamily="2" charset="-79"/>
            </a:endParaRPr>
          </a:p>
        </p:txBody>
      </p:sp>
      <p:pic>
        <p:nvPicPr>
          <p:cNvPr id="1028" name="Picture 4" descr="Image result for mouse cursor logo 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1617" y="3085542"/>
            <a:ext cx="1187520" cy="863735"/>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3364207" y="3748224"/>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200" dirty="0">
                <a:solidFill>
                  <a:srgbClr val="5B9BD5"/>
                </a:solidFill>
                <a:latin typeface="Aharoni" panose="02010803020104030203" pitchFamily="2" charset="-79"/>
                <a:cs typeface="Aharoni" panose="02010803020104030203" pitchFamily="2" charset="-79"/>
              </a:rPr>
              <a:t>Great! Potential investors would rather see a strong team behind the idea rather than an individual. </a:t>
            </a:r>
            <a:r>
              <a:rPr lang="en-US" sz="1200" dirty="0" smtClean="0">
                <a:solidFill>
                  <a:srgbClr val="5B9BD5"/>
                </a:solidFill>
                <a:latin typeface="Aharoni" panose="02010803020104030203" pitchFamily="2" charset="-79"/>
                <a:cs typeface="Aharoni" panose="02010803020104030203" pitchFamily="2" charset="-79"/>
              </a:rPr>
              <a:t>However, If there is more than one founder, the likelihood of an argument about how the equity should be split in the new company increases dramatically.  Incorporating a company and issuing stock to the founders will help prevent misunderstandings among the founders about equity splits.</a:t>
            </a:r>
            <a:endParaRPr lang="he-IL" sz="1200" dirty="0">
              <a:solidFill>
                <a:srgbClr val="5B9BD5"/>
              </a:solidFill>
              <a:latin typeface="Aharoni" panose="02010803020104030203" pitchFamily="2" charset="-79"/>
              <a:cs typeface="Aharoni" panose="02010803020104030203" pitchFamily="2" charset="-79"/>
            </a:endParaRPr>
          </a:p>
        </p:txBody>
      </p:sp>
      <p:sp>
        <p:nvSpPr>
          <p:cNvPr id="13" name="Rounded Rectangle 12"/>
          <p:cNvSpPr/>
          <p:nvPr/>
        </p:nvSpPr>
        <p:spPr>
          <a:xfrm>
            <a:off x="6426787" y="3748224"/>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smtClean="0">
                <a:solidFill>
                  <a:srgbClr val="5B9BD5"/>
                </a:solidFill>
                <a:latin typeface="Aharoni" panose="02010803020104030203" pitchFamily="2" charset="-79"/>
                <a:cs typeface="Aharoni" panose="02010803020104030203" pitchFamily="2" charset="-79"/>
              </a:rPr>
              <a:t>Are you ready to take this commitment solo? Potential investors would rather see a strong team behind the idea rather than an individual</a:t>
            </a:r>
            <a:endParaRPr lang="he-IL" sz="1600" dirty="0" smtClean="0">
              <a:solidFill>
                <a:srgbClr val="5B9BD5"/>
              </a:solidFill>
              <a:latin typeface="Aharoni" panose="02010803020104030203" pitchFamily="2" charset="-79"/>
              <a:cs typeface="Aharoni" panose="02010803020104030203" pitchFamily="2" charset="-79"/>
            </a:endParaRPr>
          </a:p>
          <a:p>
            <a:pPr algn="ctr"/>
            <a:r>
              <a:rPr lang="en-US" sz="1600" dirty="0" smtClean="0">
                <a:solidFill>
                  <a:srgbClr val="5B9BD5"/>
                </a:solidFill>
                <a:latin typeface="Aharoni" panose="02010803020104030203" pitchFamily="2" charset="-79"/>
                <a:cs typeface="Aharoni" panose="02010803020104030203" pitchFamily="2" charset="-79"/>
              </a:rPr>
              <a:t> </a:t>
            </a:r>
            <a:endParaRPr lang="he-IL" sz="1600" dirty="0">
              <a:solidFill>
                <a:srgbClr val="5B9BD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865000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pic>
        <p:nvPicPr>
          <p:cNvPr id="1026" name="Picture 2" descr="http://demo.themeum.com/html/triangle/1.1/images/home/slider/hill.png"/>
          <p:cNvPicPr>
            <a:picLocks noChangeAspect="1" noChangeArrowheads="1"/>
          </p:cNvPicPr>
          <p:nvPr/>
        </p:nvPicPr>
        <p:blipFill rotWithShape="1">
          <a:blip r:embed="rId3">
            <a:extLst>
              <a:ext uri="{28A0092B-C50C-407E-A947-70E740481C1C}">
                <a14:useLocalDpi xmlns:a14="http://schemas.microsoft.com/office/drawing/2010/main" val="0"/>
              </a:ext>
            </a:extLst>
          </a:blip>
          <a:srcRect r="49597"/>
          <a:stretch/>
        </p:blipFill>
        <p:spPr bwMode="auto">
          <a:xfrm>
            <a:off x="10727185" y="5225313"/>
            <a:ext cx="1464815" cy="1632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87407" y="1137139"/>
            <a:ext cx="9017213" cy="707886"/>
          </a:xfrm>
          <a:prstGeom prst="rect">
            <a:avLst/>
          </a:prstGeom>
          <a:noFill/>
        </p:spPr>
        <p:txBody>
          <a:bodyPr wrap="none" rtlCol="1">
            <a:spAutoFit/>
          </a:bodyPr>
          <a:lstStyle/>
          <a:p>
            <a:pPr algn="ctr"/>
            <a:r>
              <a:rPr lang="en-US" sz="4000" dirty="0">
                <a:solidFill>
                  <a:schemeClr val="bg1"/>
                </a:solidFill>
                <a:latin typeface="Aharoni" panose="02010803020104030203" pitchFamily="2" charset="-79"/>
                <a:cs typeface="Aharoni" panose="02010803020104030203" pitchFamily="2" charset="-79"/>
              </a:rPr>
              <a:t>Did you </a:t>
            </a:r>
            <a:r>
              <a:rPr lang="en-US" sz="4000" dirty="0" smtClean="0">
                <a:solidFill>
                  <a:schemeClr val="bg1"/>
                </a:solidFill>
                <a:latin typeface="Aharoni" panose="02010803020104030203" pitchFamily="2" charset="-79"/>
                <a:cs typeface="Aharoni" panose="02010803020104030203" pitchFamily="2" charset="-79"/>
              </a:rPr>
              <a:t>create </a:t>
            </a:r>
            <a:r>
              <a:rPr lang="en-US" sz="4000" dirty="0">
                <a:solidFill>
                  <a:schemeClr val="bg1"/>
                </a:solidFill>
                <a:latin typeface="Aharoni" panose="02010803020104030203" pitchFamily="2" charset="-79"/>
                <a:cs typeface="Aharoni" panose="02010803020104030203" pitchFamily="2" charset="-79"/>
              </a:rPr>
              <a:t>intellectual </a:t>
            </a:r>
            <a:r>
              <a:rPr lang="en-US" sz="4000" dirty="0" smtClean="0">
                <a:solidFill>
                  <a:schemeClr val="bg1"/>
                </a:solidFill>
                <a:latin typeface="Aharoni" panose="02010803020104030203" pitchFamily="2" charset="-79"/>
                <a:cs typeface="Aharoni" panose="02010803020104030203" pitchFamily="2" charset="-79"/>
              </a:rPr>
              <a:t>property?</a:t>
            </a:r>
            <a:endParaRPr lang="he-IL" sz="4000" dirty="0">
              <a:solidFill>
                <a:schemeClr val="bg1"/>
              </a:solidFill>
              <a:latin typeface="Aharoni" panose="02010803020104030203" pitchFamily="2" charset="-79"/>
              <a:cs typeface="Aharoni" panose="02010803020104030203" pitchFamily="2" charset="-79"/>
            </a:endParaRPr>
          </a:p>
        </p:txBody>
      </p:sp>
      <p:sp>
        <p:nvSpPr>
          <p:cNvPr id="7" name="TextBox 6"/>
          <p:cNvSpPr txBox="1"/>
          <p:nvPr/>
        </p:nvSpPr>
        <p:spPr>
          <a:xfrm rot="18488008">
            <a:off x="10392849" y="5653893"/>
            <a:ext cx="1404552" cy="461665"/>
          </a:xfrm>
          <a:prstGeom prst="rect">
            <a:avLst/>
          </a:prstGeom>
          <a:noFill/>
        </p:spPr>
        <p:txBody>
          <a:bodyPr wrap="none" rtlCol="1">
            <a:spAutoFit/>
          </a:bodyPr>
          <a:lstStyle/>
          <a:p>
            <a:pPr algn="ctr"/>
            <a:r>
              <a:rPr lang="en-US" sz="2400" dirty="0" smtClean="0">
                <a:solidFill>
                  <a:schemeClr val="bg1"/>
                </a:solidFill>
                <a:latin typeface="Aharoni" panose="02010803020104030203" pitchFamily="2" charset="-79"/>
                <a:cs typeface="Aharoni" panose="02010803020104030203" pitchFamily="2" charset="-79"/>
              </a:rPr>
              <a:t>Go back</a:t>
            </a:r>
            <a:endParaRPr lang="he-IL" sz="2400" dirty="0">
              <a:solidFill>
                <a:schemeClr val="bg1"/>
              </a:solidFill>
              <a:latin typeface="Aharoni" panose="02010803020104030203" pitchFamily="2" charset="-79"/>
              <a:cs typeface="Aharoni" panose="02010803020104030203" pitchFamily="2" charset="-79"/>
            </a:endParaRPr>
          </a:p>
        </p:txBody>
      </p:sp>
      <p:sp>
        <p:nvSpPr>
          <p:cNvPr id="8" name="Rounded Rectangle 7"/>
          <p:cNvSpPr/>
          <p:nvPr/>
        </p:nvSpPr>
        <p:spPr>
          <a:xfrm>
            <a:off x="1828799"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YES</a:t>
            </a:r>
            <a:endParaRPr lang="he-IL" sz="3200" dirty="0">
              <a:latin typeface="Aharoni" panose="02010803020104030203" pitchFamily="2" charset="-79"/>
              <a:cs typeface="Aharoni" panose="02010803020104030203" pitchFamily="2" charset="-79"/>
            </a:endParaRPr>
          </a:p>
        </p:txBody>
      </p:sp>
      <p:sp>
        <p:nvSpPr>
          <p:cNvPr id="9" name="Rounded Rectangle 8"/>
          <p:cNvSpPr/>
          <p:nvPr/>
        </p:nvSpPr>
        <p:spPr>
          <a:xfrm>
            <a:off x="4900034"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NO</a:t>
            </a:r>
            <a:endParaRPr lang="he-IL" sz="3200" dirty="0">
              <a:latin typeface="Aharoni" panose="02010803020104030203" pitchFamily="2" charset="-79"/>
              <a:cs typeface="Aharoni" panose="02010803020104030203" pitchFamily="2" charset="-79"/>
            </a:endParaRPr>
          </a:p>
        </p:txBody>
      </p:sp>
      <p:sp>
        <p:nvSpPr>
          <p:cNvPr id="10" name="Rounded Rectangle 9"/>
          <p:cNvSpPr/>
          <p:nvPr/>
        </p:nvSpPr>
        <p:spPr>
          <a:xfrm>
            <a:off x="7971270"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IDK</a:t>
            </a:r>
            <a:endParaRPr lang="he-IL" sz="3200" dirty="0">
              <a:latin typeface="Aharoni" panose="02010803020104030203" pitchFamily="2" charset="-79"/>
              <a:cs typeface="Aharoni" panose="02010803020104030203" pitchFamily="2" charset="-79"/>
            </a:endParaRPr>
          </a:p>
        </p:txBody>
      </p:sp>
      <p:pic>
        <p:nvPicPr>
          <p:cNvPr id="12" name="Picture 4" descr="Image result for mouse cursor logo 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17100" y="3030843"/>
            <a:ext cx="1187520" cy="863735"/>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1828799" y="3748224"/>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smtClean="0">
                <a:solidFill>
                  <a:srgbClr val="5B9BD5"/>
                </a:solidFill>
                <a:latin typeface="Aharoni" panose="02010803020104030203" pitchFamily="2" charset="-79"/>
                <a:cs typeface="Aharoni" panose="02010803020104030203" pitchFamily="2" charset="-79"/>
              </a:rPr>
              <a:t>Assignment of IP to the future entity is </a:t>
            </a:r>
            <a:r>
              <a:rPr lang="en-US" sz="1400" dirty="0">
                <a:solidFill>
                  <a:srgbClr val="5B9BD5"/>
                </a:solidFill>
                <a:latin typeface="Aharoni" panose="02010803020104030203" pitchFamily="2" charset="-79"/>
                <a:cs typeface="Aharoni" panose="02010803020104030203" pitchFamily="2" charset="-79"/>
              </a:rPr>
              <a:t>key. Otherwise, if a founder leaves before incorporation and IP has not been assigned to the other founder or an entity, then use of IP created by the former founder may be problematic. </a:t>
            </a:r>
            <a:endParaRPr lang="he-IL" sz="1400" dirty="0">
              <a:solidFill>
                <a:srgbClr val="5B9BD5"/>
              </a:solidFill>
              <a:latin typeface="Aharoni" panose="02010803020104030203" pitchFamily="2" charset="-79"/>
              <a:cs typeface="Aharoni" panose="02010803020104030203" pitchFamily="2" charset="-79"/>
            </a:endParaRPr>
          </a:p>
        </p:txBody>
      </p:sp>
      <p:sp>
        <p:nvSpPr>
          <p:cNvPr id="14" name="Rounded Rectangle 13"/>
          <p:cNvSpPr/>
          <p:nvPr/>
        </p:nvSpPr>
        <p:spPr>
          <a:xfrm>
            <a:off x="4958177" y="3748224"/>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smtClean="0">
                <a:solidFill>
                  <a:srgbClr val="5B9BD5"/>
                </a:solidFill>
                <a:latin typeface="Aharoni" panose="02010803020104030203" pitchFamily="2" charset="-79"/>
                <a:cs typeface="Aharoni" panose="02010803020104030203" pitchFamily="2" charset="-79"/>
              </a:rPr>
              <a:t>No pressure. Once you start really building on your idea, any code you develop will be deemed new IP.</a:t>
            </a:r>
            <a:endParaRPr lang="he-IL" sz="1400" dirty="0">
              <a:solidFill>
                <a:srgbClr val="5B9BD5"/>
              </a:solidFill>
              <a:latin typeface="Aharoni" panose="02010803020104030203" pitchFamily="2" charset="-79"/>
              <a:cs typeface="Aharoni" panose="02010803020104030203" pitchFamily="2" charset="-79"/>
            </a:endParaRPr>
          </a:p>
        </p:txBody>
      </p:sp>
      <p:sp>
        <p:nvSpPr>
          <p:cNvPr id="15" name="Rounded Rectangle 14"/>
          <p:cNvSpPr/>
          <p:nvPr/>
        </p:nvSpPr>
        <p:spPr>
          <a:xfrm>
            <a:off x="7963915" y="3748224"/>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rgbClr val="5B9BD5"/>
                </a:solidFill>
                <a:latin typeface="Aharoni" panose="02010803020104030203" pitchFamily="2" charset="-79"/>
                <a:cs typeface="Aharoni" panose="02010803020104030203" pitchFamily="2" charset="-79"/>
              </a:rPr>
              <a:t>intellectual </a:t>
            </a:r>
            <a:r>
              <a:rPr lang="en-US" sz="1400" dirty="0" smtClean="0">
                <a:solidFill>
                  <a:srgbClr val="5B9BD5"/>
                </a:solidFill>
                <a:latin typeface="Aharoni" panose="02010803020104030203" pitchFamily="2" charset="-79"/>
                <a:cs typeface="Aharoni" panose="02010803020104030203" pitchFamily="2" charset="-79"/>
              </a:rPr>
              <a:t>property is any </a:t>
            </a:r>
            <a:r>
              <a:rPr lang="en-US" sz="1400" dirty="0">
                <a:solidFill>
                  <a:srgbClr val="5B9BD5"/>
                </a:solidFill>
                <a:latin typeface="Aharoni" panose="02010803020104030203" pitchFamily="2" charset="-79"/>
                <a:cs typeface="Aharoni" panose="02010803020104030203" pitchFamily="2" charset="-79"/>
              </a:rPr>
              <a:t>work or invention that is the result of </a:t>
            </a:r>
            <a:r>
              <a:rPr lang="en-US" sz="1400" dirty="0" smtClean="0">
                <a:solidFill>
                  <a:srgbClr val="5B9BD5"/>
                </a:solidFill>
                <a:latin typeface="Aharoni" panose="02010803020104030203" pitchFamily="2" charset="-79"/>
                <a:cs typeface="Aharoni" panose="02010803020104030203" pitchFamily="2" charset="-79"/>
              </a:rPr>
              <a:t>your creativity</a:t>
            </a:r>
            <a:r>
              <a:rPr lang="en-US" sz="1400" dirty="0">
                <a:solidFill>
                  <a:srgbClr val="5B9BD5"/>
                </a:solidFill>
                <a:latin typeface="Aharoni" panose="02010803020104030203" pitchFamily="2" charset="-79"/>
                <a:cs typeface="Aharoni" panose="02010803020104030203" pitchFamily="2" charset="-79"/>
              </a:rPr>
              <a:t>, such as </a:t>
            </a:r>
            <a:r>
              <a:rPr lang="en-US" sz="1400" dirty="0" smtClean="0">
                <a:solidFill>
                  <a:srgbClr val="5B9BD5"/>
                </a:solidFill>
                <a:latin typeface="Aharoni" panose="02010803020104030203" pitchFamily="2" charset="-79"/>
                <a:cs typeface="Aharoni" panose="02010803020104030203" pitchFamily="2" charset="-79"/>
              </a:rPr>
              <a:t>an algorithm or </a:t>
            </a:r>
            <a:r>
              <a:rPr lang="en-US" sz="1400" dirty="0">
                <a:solidFill>
                  <a:srgbClr val="5B9BD5"/>
                </a:solidFill>
                <a:latin typeface="Aharoni" panose="02010803020104030203" pitchFamily="2" charset="-79"/>
                <a:cs typeface="Aharoni" panose="02010803020104030203" pitchFamily="2" charset="-79"/>
              </a:rPr>
              <a:t>a design, to which </a:t>
            </a:r>
            <a:r>
              <a:rPr lang="en-US" sz="1400" dirty="0" smtClean="0">
                <a:solidFill>
                  <a:srgbClr val="5B9BD5"/>
                </a:solidFill>
                <a:latin typeface="Aharoni" panose="02010803020104030203" pitchFamily="2" charset="-79"/>
                <a:cs typeface="Aharoni" panose="02010803020104030203" pitchFamily="2" charset="-79"/>
              </a:rPr>
              <a:t>you own rights</a:t>
            </a:r>
            <a:endParaRPr lang="he-IL" sz="1400" dirty="0">
              <a:solidFill>
                <a:srgbClr val="5B9BD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21248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pic>
        <p:nvPicPr>
          <p:cNvPr id="1026" name="Picture 2" descr="http://demo.themeum.com/html/triangle/1.1/images/home/slider/hill.png"/>
          <p:cNvPicPr>
            <a:picLocks noChangeAspect="1" noChangeArrowheads="1"/>
          </p:cNvPicPr>
          <p:nvPr/>
        </p:nvPicPr>
        <p:blipFill rotWithShape="1">
          <a:blip r:embed="rId2">
            <a:extLst>
              <a:ext uri="{28A0092B-C50C-407E-A947-70E740481C1C}">
                <a14:useLocalDpi xmlns:a14="http://schemas.microsoft.com/office/drawing/2010/main" val="0"/>
              </a:ext>
            </a:extLst>
          </a:blip>
          <a:srcRect r="49597"/>
          <a:stretch/>
        </p:blipFill>
        <p:spPr bwMode="auto">
          <a:xfrm>
            <a:off x="10727185" y="5225313"/>
            <a:ext cx="1464815" cy="1632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32743" y="785446"/>
            <a:ext cx="6726521" cy="1323439"/>
          </a:xfrm>
          <a:prstGeom prst="rect">
            <a:avLst/>
          </a:prstGeom>
          <a:noFill/>
        </p:spPr>
        <p:txBody>
          <a:bodyPr wrap="none" rtlCol="1">
            <a:spAutoFit/>
          </a:bodyPr>
          <a:lstStyle/>
          <a:p>
            <a:pPr algn="ctr"/>
            <a:r>
              <a:rPr lang="en-US" sz="4000" dirty="0" smtClean="0">
                <a:solidFill>
                  <a:schemeClr val="bg1"/>
                </a:solidFill>
                <a:latin typeface="Aharoni" panose="02010803020104030203" pitchFamily="2" charset="-79"/>
                <a:cs typeface="Aharoni" panose="02010803020104030203" pitchFamily="2" charset="-79"/>
              </a:rPr>
              <a:t>Are you launching </a:t>
            </a:r>
            <a:r>
              <a:rPr lang="en-US" sz="4000" dirty="0">
                <a:solidFill>
                  <a:schemeClr val="bg1"/>
                </a:solidFill>
                <a:latin typeface="Aharoni" panose="02010803020104030203" pitchFamily="2" charset="-79"/>
                <a:cs typeface="Aharoni" panose="02010803020104030203" pitchFamily="2" charset="-79"/>
              </a:rPr>
              <a:t>a </a:t>
            </a:r>
            <a:endParaRPr lang="en-US" sz="4000" dirty="0" smtClean="0">
              <a:solidFill>
                <a:schemeClr val="bg1"/>
              </a:solidFill>
              <a:latin typeface="Aharoni" panose="02010803020104030203" pitchFamily="2" charset="-79"/>
              <a:cs typeface="Aharoni" panose="02010803020104030203" pitchFamily="2" charset="-79"/>
            </a:endParaRPr>
          </a:p>
          <a:p>
            <a:pPr algn="ctr"/>
            <a:r>
              <a:rPr lang="en-US" sz="4000" dirty="0" smtClean="0">
                <a:solidFill>
                  <a:schemeClr val="bg1"/>
                </a:solidFill>
                <a:latin typeface="Aharoni" panose="02010803020104030203" pitchFamily="2" charset="-79"/>
                <a:cs typeface="Aharoni" panose="02010803020104030203" pitchFamily="2" charset="-79"/>
              </a:rPr>
              <a:t>service or a product soon?</a:t>
            </a:r>
            <a:endParaRPr lang="he-IL" sz="4000" dirty="0">
              <a:solidFill>
                <a:schemeClr val="bg1"/>
              </a:solidFill>
              <a:latin typeface="Aharoni" panose="02010803020104030203" pitchFamily="2" charset="-79"/>
              <a:cs typeface="Aharoni" panose="02010803020104030203" pitchFamily="2" charset="-79"/>
            </a:endParaRPr>
          </a:p>
        </p:txBody>
      </p:sp>
      <p:sp>
        <p:nvSpPr>
          <p:cNvPr id="7" name="TextBox 6"/>
          <p:cNvSpPr txBox="1"/>
          <p:nvPr/>
        </p:nvSpPr>
        <p:spPr>
          <a:xfrm rot="18488008">
            <a:off x="10392849" y="5653893"/>
            <a:ext cx="1404552" cy="461665"/>
          </a:xfrm>
          <a:prstGeom prst="rect">
            <a:avLst/>
          </a:prstGeom>
          <a:noFill/>
        </p:spPr>
        <p:txBody>
          <a:bodyPr wrap="none" rtlCol="1">
            <a:spAutoFit/>
          </a:bodyPr>
          <a:lstStyle/>
          <a:p>
            <a:pPr algn="ctr"/>
            <a:r>
              <a:rPr lang="en-US" sz="2400" dirty="0" smtClean="0">
                <a:solidFill>
                  <a:schemeClr val="bg1"/>
                </a:solidFill>
                <a:latin typeface="Aharoni" panose="02010803020104030203" pitchFamily="2" charset="-79"/>
                <a:cs typeface="Aharoni" panose="02010803020104030203" pitchFamily="2" charset="-79"/>
              </a:rPr>
              <a:t>Go back</a:t>
            </a:r>
            <a:endParaRPr lang="he-IL" sz="2400" dirty="0">
              <a:solidFill>
                <a:schemeClr val="bg1"/>
              </a:solidFill>
              <a:latin typeface="Aharoni" panose="02010803020104030203" pitchFamily="2" charset="-79"/>
              <a:cs typeface="Aharoni" panose="02010803020104030203" pitchFamily="2" charset="-79"/>
            </a:endParaRPr>
          </a:p>
        </p:txBody>
      </p:sp>
      <p:sp>
        <p:nvSpPr>
          <p:cNvPr id="8" name="Rounded Rectangle 7"/>
          <p:cNvSpPr/>
          <p:nvPr/>
        </p:nvSpPr>
        <p:spPr>
          <a:xfrm>
            <a:off x="1828799"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YES</a:t>
            </a:r>
            <a:endParaRPr lang="he-IL" sz="3200" dirty="0">
              <a:latin typeface="Aharoni" panose="02010803020104030203" pitchFamily="2" charset="-79"/>
              <a:cs typeface="Aharoni" panose="02010803020104030203" pitchFamily="2" charset="-79"/>
            </a:endParaRPr>
          </a:p>
        </p:txBody>
      </p:sp>
      <p:sp>
        <p:nvSpPr>
          <p:cNvPr id="9" name="Rounded Rectangle 8"/>
          <p:cNvSpPr/>
          <p:nvPr/>
        </p:nvSpPr>
        <p:spPr>
          <a:xfrm>
            <a:off x="4900034"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NO</a:t>
            </a:r>
            <a:endParaRPr lang="he-IL" sz="3200" dirty="0">
              <a:latin typeface="Aharoni" panose="02010803020104030203" pitchFamily="2" charset="-79"/>
              <a:cs typeface="Aharoni" panose="02010803020104030203" pitchFamily="2" charset="-79"/>
            </a:endParaRPr>
          </a:p>
        </p:txBody>
      </p:sp>
      <p:sp>
        <p:nvSpPr>
          <p:cNvPr id="10" name="Rounded Rectangle 9"/>
          <p:cNvSpPr/>
          <p:nvPr/>
        </p:nvSpPr>
        <p:spPr>
          <a:xfrm>
            <a:off x="7971270"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IDK</a:t>
            </a:r>
            <a:endParaRPr lang="he-IL" sz="3200" dirty="0">
              <a:latin typeface="Aharoni" panose="02010803020104030203" pitchFamily="2" charset="-79"/>
              <a:cs typeface="Aharoni" panose="02010803020104030203" pitchFamily="2" charset="-79"/>
            </a:endParaRPr>
          </a:p>
        </p:txBody>
      </p:sp>
      <p:pic>
        <p:nvPicPr>
          <p:cNvPr id="11" name="Picture 4" descr="Image result for mouse cursor logo 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0239" y="2997132"/>
            <a:ext cx="1187520" cy="863735"/>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1828799" y="3748224"/>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smtClean="0">
                <a:solidFill>
                  <a:srgbClr val="5B9BD5"/>
                </a:solidFill>
                <a:latin typeface="Aharoni" panose="02010803020104030203" pitchFamily="2" charset="-79"/>
                <a:cs typeface="Aharoni" panose="02010803020104030203" pitchFamily="2" charset="-79"/>
              </a:rPr>
              <a:t>Great! That means that you are at a pretty advanced stage for a new startup. Generating revenue can really boost the value of your company</a:t>
            </a:r>
            <a:endParaRPr lang="he-IL" sz="1400" dirty="0">
              <a:solidFill>
                <a:srgbClr val="5B9BD5"/>
              </a:solidFill>
              <a:latin typeface="Aharoni" panose="02010803020104030203" pitchFamily="2" charset="-79"/>
              <a:cs typeface="Aharoni" panose="02010803020104030203" pitchFamily="2" charset="-79"/>
            </a:endParaRPr>
          </a:p>
        </p:txBody>
      </p:sp>
      <p:sp>
        <p:nvSpPr>
          <p:cNvPr id="13" name="Rounded Rectangle 12"/>
          <p:cNvSpPr/>
          <p:nvPr/>
        </p:nvSpPr>
        <p:spPr>
          <a:xfrm>
            <a:off x="4900034" y="3806728"/>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smtClean="0">
                <a:solidFill>
                  <a:srgbClr val="5B9BD5"/>
                </a:solidFill>
                <a:latin typeface="Aharoni" panose="02010803020104030203" pitchFamily="2" charset="-79"/>
                <a:cs typeface="Aharoni" panose="02010803020104030203" pitchFamily="2" charset="-79"/>
              </a:rPr>
              <a:t>Most startups stick to the R&amp;D phase of their startup until they secure funding. Once they have money to rock, they quickly start rolling.</a:t>
            </a:r>
            <a:endParaRPr lang="he-IL" sz="1400" dirty="0">
              <a:solidFill>
                <a:srgbClr val="5B9BD5"/>
              </a:solidFill>
              <a:latin typeface="Aharoni" panose="02010803020104030203" pitchFamily="2" charset="-79"/>
              <a:cs typeface="Aharoni" panose="02010803020104030203" pitchFamily="2" charset="-79"/>
            </a:endParaRPr>
          </a:p>
        </p:txBody>
      </p:sp>
      <p:sp>
        <p:nvSpPr>
          <p:cNvPr id="14" name="Rounded Rectangle 13"/>
          <p:cNvSpPr/>
          <p:nvPr/>
        </p:nvSpPr>
        <p:spPr>
          <a:xfrm>
            <a:off x="7963915" y="3748223"/>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smtClean="0">
                <a:solidFill>
                  <a:srgbClr val="5B9BD5"/>
                </a:solidFill>
                <a:latin typeface="Aharoni" panose="02010803020104030203" pitchFamily="2" charset="-79"/>
                <a:cs typeface="Aharoni" panose="02010803020104030203" pitchFamily="2" charset="-79"/>
              </a:rPr>
              <a:t>Ask yourself whether you have started sharing your product or service with others, for a fee or for free. </a:t>
            </a:r>
            <a:endParaRPr lang="he-IL" sz="1400" dirty="0">
              <a:solidFill>
                <a:srgbClr val="5B9BD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21999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pic>
        <p:nvPicPr>
          <p:cNvPr id="1026" name="Picture 2" descr="http://demo.themeum.com/html/triangle/1.1/images/home/slider/hill.png"/>
          <p:cNvPicPr>
            <a:picLocks noChangeAspect="1" noChangeArrowheads="1"/>
          </p:cNvPicPr>
          <p:nvPr/>
        </p:nvPicPr>
        <p:blipFill rotWithShape="1">
          <a:blip r:embed="rId2">
            <a:extLst>
              <a:ext uri="{28A0092B-C50C-407E-A947-70E740481C1C}">
                <a14:useLocalDpi xmlns:a14="http://schemas.microsoft.com/office/drawing/2010/main" val="0"/>
              </a:ext>
            </a:extLst>
          </a:blip>
          <a:srcRect r="49597"/>
          <a:stretch/>
        </p:blipFill>
        <p:spPr bwMode="auto">
          <a:xfrm>
            <a:off x="10727185" y="5225313"/>
            <a:ext cx="1464815" cy="1632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73697" y="1137139"/>
            <a:ext cx="10844635" cy="707886"/>
          </a:xfrm>
          <a:prstGeom prst="rect">
            <a:avLst/>
          </a:prstGeom>
          <a:noFill/>
        </p:spPr>
        <p:txBody>
          <a:bodyPr wrap="none" rtlCol="1">
            <a:spAutoFit/>
          </a:bodyPr>
          <a:lstStyle/>
          <a:p>
            <a:pPr algn="ctr"/>
            <a:r>
              <a:rPr lang="en-US" sz="4000" dirty="0">
                <a:solidFill>
                  <a:schemeClr val="bg1"/>
                </a:solidFill>
                <a:latin typeface="Aharoni" panose="02010803020104030203" pitchFamily="2" charset="-79"/>
                <a:cs typeface="Aharoni" panose="02010803020104030203" pitchFamily="2" charset="-79"/>
              </a:rPr>
              <a:t>What type of entity </a:t>
            </a:r>
            <a:r>
              <a:rPr lang="en-US" sz="4000" dirty="0" smtClean="0">
                <a:solidFill>
                  <a:schemeClr val="bg1"/>
                </a:solidFill>
                <a:latin typeface="Aharoni" panose="02010803020104030203" pitchFamily="2" charset="-79"/>
                <a:cs typeface="Aharoni" panose="02010803020104030203" pitchFamily="2" charset="-79"/>
              </a:rPr>
              <a:t>would you like to form?</a:t>
            </a:r>
            <a:endParaRPr lang="he-IL" sz="4000" dirty="0">
              <a:solidFill>
                <a:schemeClr val="bg1"/>
              </a:solidFill>
              <a:latin typeface="Aharoni" panose="02010803020104030203" pitchFamily="2" charset="-79"/>
              <a:cs typeface="Aharoni" panose="02010803020104030203" pitchFamily="2" charset="-79"/>
            </a:endParaRPr>
          </a:p>
        </p:txBody>
      </p:sp>
      <p:sp>
        <p:nvSpPr>
          <p:cNvPr id="3" name="Rounded Rectangle 2"/>
          <p:cNvSpPr/>
          <p:nvPr/>
        </p:nvSpPr>
        <p:spPr>
          <a:xfrm>
            <a:off x="1828799"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C </a:t>
            </a:r>
            <a:r>
              <a:rPr lang="en-US" sz="3200" dirty="0" err="1" smtClean="0">
                <a:latin typeface="Aharoni" panose="02010803020104030203" pitchFamily="2" charset="-79"/>
                <a:cs typeface="Aharoni" panose="02010803020104030203" pitchFamily="2" charset="-79"/>
              </a:rPr>
              <a:t>corp</a:t>
            </a:r>
            <a:endParaRPr lang="he-IL" sz="3200" dirty="0">
              <a:latin typeface="Aharoni" panose="02010803020104030203" pitchFamily="2" charset="-79"/>
              <a:cs typeface="Aharoni" panose="02010803020104030203" pitchFamily="2" charset="-79"/>
            </a:endParaRPr>
          </a:p>
        </p:txBody>
      </p:sp>
      <p:sp>
        <p:nvSpPr>
          <p:cNvPr id="5" name="Rounded Rectangle 4"/>
          <p:cNvSpPr/>
          <p:nvPr/>
        </p:nvSpPr>
        <p:spPr>
          <a:xfrm>
            <a:off x="4900034"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LLC</a:t>
            </a:r>
            <a:endParaRPr lang="he-IL" sz="3200" dirty="0">
              <a:latin typeface="Aharoni" panose="02010803020104030203" pitchFamily="2" charset="-79"/>
              <a:cs typeface="Aharoni" panose="02010803020104030203" pitchFamily="2" charset="-79"/>
            </a:endParaRPr>
          </a:p>
        </p:txBody>
      </p:sp>
      <p:sp>
        <p:nvSpPr>
          <p:cNvPr id="6" name="Rounded Rectangle 5"/>
          <p:cNvSpPr/>
          <p:nvPr/>
        </p:nvSpPr>
        <p:spPr>
          <a:xfrm>
            <a:off x="7971270"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IDK</a:t>
            </a:r>
            <a:endParaRPr lang="he-IL" sz="3200" dirty="0">
              <a:latin typeface="Aharoni" panose="02010803020104030203" pitchFamily="2" charset="-79"/>
              <a:cs typeface="Aharoni" panose="02010803020104030203" pitchFamily="2" charset="-79"/>
            </a:endParaRPr>
          </a:p>
        </p:txBody>
      </p:sp>
      <p:sp>
        <p:nvSpPr>
          <p:cNvPr id="7" name="TextBox 6"/>
          <p:cNvSpPr txBox="1"/>
          <p:nvPr/>
        </p:nvSpPr>
        <p:spPr>
          <a:xfrm rot="18488008">
            <a:off x="10392849" y="5653893"/>
            <a:ext cx="1404552" cy="461665"/>
          </a:xfrm>
          <a:prstGeom prst="rect">
            <a:avLst/>
          </a:prstGeom>
          <a:noFill/>
        </p:spPr>
        <p:txBody>
          <a:bodyPr wrap="none" rtlCol="1">
            <a:spAutoFit/>
          </a:bodyPr>
          <a:lstStyle/>
          <a:p>
            <a:pPr algn="ctr"/>
            <a:r>
              <a:rPr lang="en-US" sz="2400" dirty="0" smtClean="0">
                <a:solidFill>
                  <a:schemeClr val="bg1"/>
                </a:solidFill>
                <a:latin typeface="Aharoni" panose="02010803020104030203" pitchFamily="2" charset="-79"/>
                <a:cs typeface="Aharoni" panose="02010803020104030203" pitchFamily="2" charset="-79"/>
              </a:rPr>
              <a:t>Go back</a:t>
            </a:r>
            <a:endParaRPr lang="he-IL" sz="2400" dirty="0">
              <a:solidFill>
                <a:schemeClr val="bg1"/>
              </a:solidFill>
              <a:latin typeface="Aharoni" panose="02010803020104030203" pitchFamily="2" charset="-79"/>
              <a:cs typeface="Aharoni" panose="02010803020104030203" pitchFamily="2" charset="-79"/>
            </a:endParaRPr>
          </a:p>
        </p:txBody>
      </p:sp>
      <p:sp>
        <p:nvSpPr>
          <p:cNvPr id="8" name="TextBox 7"/>
          <p:cNvSpPr txBox="1"/>
          <p:nvPr/>
        </p:nvSpPr>
        <p:spPr>
          <a:xfrm>
            <a:off x="1064837" y="256606"/>
            <a:ext cx="10062370" cy="646331"/>
          </a:xfrm>
          <a:prstGeom prst="rect">
            <a:avLst/>
          </a:prstGeom>
          <a:noFill/>
        </p:spPr>
        <p:txBody>
          <a:bodyPr wrap="none" rtlCol="1">
            <a:spAutoFit/>
          </a:bodyPr>
          <a:lstStyle/>
          <a:p>
            <a:pPr algn="ctr"/>
            <a:r>
              <a:rPr lang="en-US" sz="3600" dirty="0" smtClean="0">
                <a:solidFill>
                  <a:schemeClr val="bg1"/>
                </a:solidFill>
                <a:latin typeface="Aharoni" panose="02010803020104030203" pitchFamily="2" charset="-79"/>
                <a:cs typeface="Aharoni" panose="02010803020104030203" pitchFamily="2" charset="-79"/>
              </a:rPr>
              <a:t>Great! It’s time to incorporate your company!</a:t>
            </a:r>
            <a:endParaRPr lang="he-IL" sz="3600" dirty="0">
              <a:solidFill>
                <a:schemeClr val="bg1"/>
              </a:solidFill>
              <a:latin typeface="Aharoni" panose="02010803020104030203" pitchFamily="2" charset="-79"/>
              <a:cs typeface="Aharoni" panose="02010803020104030203" pitchFamily="2" charset="-79"/>
            </a:endParaRPr>
          </a:p>
        </p:txBody>
      </p:sp>
      <p:pic>
        <p:nvPicPr>
          <p:cNvPr id="9" name="Picture 4" descr="Image result for mouse cursor logo 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39665" y="2997132"/>
            <a:ext cx="1187520" cy="863735"/>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1828799" y="3748224"/>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1100" i="1" dirty="0">
                <a:solidFill>
                  <a:srgbClr val="5B9BD5"/>
                </a:solidFill>
              </a:rPr>
              <a:t>C Corps. A C </a:t>
            </a:r>
            <a:r>
              <a:rPr lang="en-US" sz="1100" i="1" dirty="0" err="1">
                <a:solidFill>
                  <a:srgbClr val="5B9BD5"/>
                </a:solidFill>
              </a:rPr>
              <a:t>corp</a:t>
            </a:r>
            <a:r>
              <a:rPr lang="en-US" sz="1100" i="1" dirty="0">
                <a:solidFill>
                  <a:srgbClr val="5B9BD5"/>
                </a:solidFill>
              </a:rPr>
              <a:t> is a separate taxable entity independent from its stockholders. Thus, the earnings of a C corporation are generally taxed twice: once at the corporate level on the corporation’s taxable income and a second time at the stockholder level on dividends or distributions. In addition, C corps often must pay higher state franchise taxes than LLCs or S corps.</a:t>
            </a:r>
            <a:endParaRPr lang="en-US" sz="1100" dirty="0">
              <a:solidFill>
                <a:srgbClr val="5B9BD5"/>
              </a:solidFill>
            </a:endParaRPr>
          </a:p>
        </p:txBody>
      </p:sp>
      <p:sp>
        <p:nvSpPr>
          <p:cNvPr id="11" name="Rounded Rectangle 10"/>
          <p:cNvSpPr/>
          <p:nvPr/>
        </p:nvSpPr>
        <p:spPr>
          <a:xfrm>
            <a:off x="4879383" y="3748224"/>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1000" i="1" dirty="0">
                <a:solidFill>
                  <a:srgbClr val="5B9BD5"/>
                </a:solidFill>
              </a:rPr>
              <a:t>LLCs. LLCs are flow through entities for tax purposes, meaning that taxable income earned by the entity is passed through to individual members. Thus, earnings are taxed only once, at the member level. An LLC may elect to be taxed as a C </a:t>
            </a:r>
            <a:r>
              <a:rPr lang="en-US" sz="1000" i="1" dirty="0" err="1">
                <a:solidFill>
                  <a:srgbClr val="5B9BD5"/>
                </a:solidFill>
              </a:rPr>
              <a:t>corp</a:t>
            </a:r>
            <a:r>
              <a:rPr lang="en-US" sz="1000" i="1" dirty="0">
                <a:solidFill>
                  <a:srgbClr val="5B9BD5"/>
                </a:solidFill>
              </a:rPr>
              <a:t>, an S </a:t>
            </a:r>
            <a:r>
              <a:rPr lang="en-US" sz="1000" i="1" dirty="0" err="1">
                <a:solidFill>
                  <a:srgbClr val="5B9BD5"/>
                </a:solidFill>
              </a:rPr>
              <a:t>corp</a:t>
            </a:r>
            <a:r>
              <a:rPr lang="en-US" sz="1000" i="1" dirty="0">
                <a:solidFill>
                  <a:srgbClr val="5B9BD5"/>
                </a:solidFill>
              </a:rPr>
              <a:t>, or a partnership. It may specially allocate items of income or loss among its various members. It may use taxable losses generated at the entity level to offset taxable income of the individual LLC members. However, such flexibility is countered by increased compliance costs due to the application of complex partnership tax rules that also apply to LLCs.</a:t>
            </a:r>
            <a:endParaRPr lang="en-US" sz="1000" dirty="0">
              <a:solidFill>
                <a:srgbClr val="5B9BD5"/>
              </a:solidFill>
            </a:endParaRPr>
          </a:p>
        </p:txBody>
      </p:sp>
      <p:sp>
        <p:nvSpPr>
          <p:cNvPr id="12" name="Rounded Rectangle 11"/>
          <p:cNvSpPr/>
          <p:nvPr/>
        </p:nvSpPr>
        <p:spPr>
          <a:xfrm>
            <a:off x="7948454" y="3748224"/>
            <a:ext cx="2392350" cy="29541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sz="1000" i="1" dirty="0">
                <a:solidFill>
                  <a:srgbClr val="5B9BD5"/>
                </a:solidFill>
              </a:rPr>
              <a:t>C Corps. C corps may have an unlimited number of stockholders (subject to SEC reporting requirements if the number exceeds 500). The owners do not need to have a relationship with one another nor have a role in running the day-to-day affairs of the company. Additionally, they may transfer their ownership freely and readily (by selling their stock) without affecting the continuing existence of the business or the title to its assets. Thus, the perpetual existence of the entity is unaffected by the death or withdrawal of any one shareholder. LLCs. Similar to a corporation, an LLC may have an unlimited number of members. However, ownership transferability for an LLC is not as flexible as that for a C corp. Generally, a member needs the approval of other members before selling an interest in the LLC. Also, a death, withdrawal, expulsion, or other departure of a member may constitute a termination of the LLC and a deemed liquidation for federal tax purposes.</a:t>
            </a:r>
          </a:p>
          <a:p>
            <a:endParaRPr lang="en-US" sz="1000" i="1" dirty="0">
              <a:solidFill>
                <a:srgbClr val="5B9BD5"/>
              </a:solidFill>
            </a:endParaRPr>
          </a:p>
        </p:txBody>
      </p:sp>
    </p:spTree>
    <p:extLst>
      <p:ext uri="{BB962C8B-B14F-4D97-AF65-F5344CB8AC3E}">
        <p14:creationId xmlns:p14="http://schemas.microsoft.com/office/powerpoint/2010/main" val="2788446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pic>
        <p:nvPicPr>
          <p:cNvPr id="1026" name="Picture 2" descr="http://demo.themeum.com/html/triangle/1.1/images/home/slider/hill.png"/>
          <p:cNvPicPr>
            <a:picLocks noChangeAspect="1" noChangeArrowheads="1"/>
          </p:cNvPicPr>
          <p:nvPr/>
        </p:nvPicPr>
        <p:blipFill rotWithShape="1">
          <a:blip r:embed="rId2">
            <a:extLst>
              <a:ext uri="{28A0092B-C50C-407E-A947-70E740481C1C}">
                <a14:useLocalDpi xmlns:a14="http://schemas.microsoft.com/office/drawing/2010/main" val="0"/>
              </a:ext>
            </a:extLst>
          </a:blip>
          <a:srcRect r="49597"/>
          <a:stretch/>
        </p:blipFill>
        <p:spPr bwMode="auto">
          <a:xfrm>
            <a:off x="10727185" y="5225313"/>
            <a:ext cx="1464815" cy="1632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451" y="1137139"/>
            <a:ext cx="10681129" cy="707886"/>
          </a:xfrm>
          <a:prstGeom prst="rect">
            <a:avLst/>
          </a:prstGeom>
          <a:noFill/>
        </p:spPr>
        <p:txBody>
          <a:bodyPr wrap="none" rtlCol="1">
            <a:spAutoFit/>
          </a:bodyPr>
          <a:lstStyle/>
          <a:p>
            <a:pPr algn="ctr"/>
            <a:r>
              <a:rPr lang="en-US" sz="4000" dirty="0">
                <a:solidFill>
                  <a:schemeClr val="bg1"/>
                </a:solidFill>
                <a:latin typeface="Aharoni" panose="02010803020104030203" pitchFamily="2" charset="-79"/>
                <a:cs typeface="Aharoni" panose="02010803020104030203" pitchFamily="2" charset="-79"/>
              </a:rPr>
              <a:t>We need some info to set up you </a:t>
            </a:r>
            <a:r>
              <a:rPr lang="en-US" sz="4000" dirty="0" smtClean="0">
                <a:solidFill>
                  <a:schemeClr val="bg1"/>
                </a:solidFill>
                <a:latin typeface="Aharoni" panose="02010803020104030203" pitchFamily="2" charset="-79"/>
                <a:cs typeface="Aharoni" panose="02010803020104030203" pitchFamily="2" charset="-79"/>
              </a:rPr>
              <a:t>company:</a:t>
            </a:r>
            <a:endParaRPr lang="he-IL" sz="4000" dirty="0">
              <a:solidFill>
                <a:schemeClr val="bg1"/>
              </a:solidFill>
              <a:latin typeface="Aharoni" panose="02010803020104030203" pitchFamily="2" charset="-79"/>
              <a:cs typeface="Aharoni" panose="02010803020104030203" pitchFamily="2" charset="-79"/>
            </a:endParaRPr>
          </a:p>
        </p:txBody>
      </p:sp>
      <p:sp>
        <p:nvSpPr>
          <p:cNvPr id="3" name="Rounded Rectangle 2"/>
          <p:cNvSpPr/>
          <p:nvPr/>
        </p:nvSpPr>
        <p:spPr>
          <a:xfrm>
            <a:off x="1828799" y="2380445"/>
            <a:ext cx="8516460" cy="41106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err="1" smtClean="0">
                <a:latin typeface="Aharoni" panose="02010803020104030203" pitchFamily="2" charset="-79"/>
                <a:cs typeface="Aharoni" panose="02010803020104030203" pitchFamily="2" charset="-79"/>
              </a:rPr>
              <a:t>Fsdfds</a:t>
            </a:r>
            <a:endParaRPr lang="en-US" sz="3200" dirty="0" smtClean="0">
              <a:latin typeface="Aharoni" panose="02010803020104030203" pitchFamily="2" charset="-79"/>
              <a:cs typeface="Aharoni" panose="02010803020104030203" pitchFamily="2" charset="-79"/>
            </a:endParaRPr>
          </a:p>
          <a:p>
            <a:pPr algn="ctr"/>
            <a:r>
              <a:rPr lang="en-US" sz="3200" dirty="0" err="1" smtClean="0">
                <a:latin typeface="Aharoni" panose="02010803020104030203" pitchFamily="2" charset="-79"/>
                <a:cs typeface="Aharoni" panose="02010803020104030203" pitchFamily="2" charset="-79"/>
              </a:rPr>
              <a:t>Dfdsfsdffs</a:t>
            </a:r>
            <a:endParaRPr lang="en-US" sz="3200" dirty="0" smtClean="0">
              <a:latin typeface="Aharoni" panose="02010803020104030203" pitchFamily="2" charset="-79"/>
              <a:cs typeface="Aharoni" panose="02010803020104030203" pitchFamily="2" charset="-79"/>
            </a:endParaRPr>
          </a:p>
          <a:p>
            <a:pPr algn="ctr"/>
            <a:r>
              <a:rPr lang="en-US" sz="3200" dirty="0" err="1" smtClean="0">
                <a:latin typeface="Aharoni" panose="02010803020104030203" pitchFamily="2" charset="-79"/>
                <a:cs typeface="Aharoni" panose="02010803020104030203" pitchFamily="2" charset="-79"/>
              </a:rPr>
              <a:t>fsdfds</a:t>
            </a:r>
            <a:endParaRPr lang="en-US" sz="3200" dirty="0">
              <a:latin typeface="Aharoni" panose="02010803020104030203" pitchFamily="2" charset="-79"/>
              <a:cs typeface="Aharoni" panose="02010803020104030203" pitchFamily="2" charset="-79"/>
            </a:endParaRPr>
          </a:p>
          <a:p>
            <a:pPr algn="ctr"/>
            <a:r>
              <a:rPr lang="en-US" sz="3200" dirty="0" err="1" smtClean="0">
                <a:latin typeface="Aharoni" panose="02010803020104030203" pitchFamily="2" charset="-79"/>
                <a:cs typeface="Aharoni" panose="02010803020104030203" pitchFamily="2" charset="-79"/>
              </a:rPr>
              <a:t>Sdfsdfsd</a:t>
            </a:r>
            <a:endParaRPr lang="en-US" sz="3200" dirty="0" smtClean="0">
              <a:latin typeface="Aharoni" panose="02010803020104030203" pitchFamily="2" charset="-79"/>
              <a:cs typeface="Aharoni" panose="02010803020104030203" pitchFamily="2" charset="-79"/>
            </a:endParaRPr>
          </a:p>
          <a:p>
            <a:pPr algn="ctr"/>
            <a:r>
              <a:rPr lang="en-US" sz="3200" dirty="0" err="1" smtClean="0">
                <a:latin typeface="Aharoni" panose="02010803020104030203" pitchFamily="2" charset="-79"/>
                <a:cs typeface="Aharoni" panose="02010803020104030203" pitchFamily="2" charset="-79"/>
              </a:rPr>
              <a:t>Dsfsdfdfsd</a:t>
            </a:r>
            <a:endParaRPr lang="en-US" sz="3200" dirty="0" smtClean="0">
              <a:latin typeface="Aharoni" panose="02010803020104030203" pitchFamily="2" charset="-79"/>
              <a:cs typeface="Aharoni" panose="02010803020104030203" pitchFamily="2" charset="-79"/>
            </a:endParaRPr>
          </a:p>
          <a:p>
            <a:pPr algn="ctr"/>
            <a:r>
              <a:rPr lang="en-US" sz="3200" dirty="0" err="1" smtClean="0">
                <a:latin typeface="Aharoni" panose="02010803020104030203" pitchFamily="2" charset="-79"/>
                <a:cs typeface="Aharoni" panose="02010803020104030203" pitchFamily="2" charset="-79"/>
              </a:rPr>
              <a:t>fdsfds</a:t>
            </a:r>
            <a:endParaRPr lang="en-US" sz="3200" dirty="0">
              <a:latin typeface="Aharoni" panose="02010803020104030203" pitchFamily="2" charset="-79"/>
              <a:cs typeface="Aharoni" panose="02010803020104030203" pitchFamily="2" charset="-79"/>
            </a:endParaRPr>
          </a:p>
          <a:p>
            <a:pPr algn="ctr"/>
            <a:r>
              <a:rPr lang="en-US" sz="3200" dirty="0" err="1" smtClean="0">
                <a:latin typeface="Aharoni" panose="02010803020104030203" pitchFamily="2" charset="-79"/>
                <a:cs typeface="Aharoni" panose="02010803020104030203" pitchFamily="2" charset="-79"/>
              </a:rPr>
              <a:t>sdfsdf</a:t>
            </a:r>
            <a:endParaRPr lang="he-IL" sz="3200" dirty="0">
              <a:latin typeface="Aharoni" panose="02010803020104030203" pitchFamily="2" charset="-79"/>
              <a:cs typeface="Aharoni" panose="02010803020104030203" pitchFamily="2" charset="-79"/>
            </a:endParaRPr>
          </a:p>
        </p:txBody>
      </p:sp>
      <p:sp>
        <p:nvSpPr>
          <p:cNvPr id="7" name="TextBox 6"/>
          <p:cNvSpPr txBox="1"/>
          <p:nvPr/>
        </p:nvSpPr>
        <p:spPr>
          <a:xfrm rot="18488008">
            <a:off x="10392849" y="5653893"/>
            <a:ext cx="1404552" cy="461665"/>
          </a:xfrm>
          <a:prstGeom prst="rect">
            <a:avLst/>
          </a:prstGeom>
          <a:noFill/>
        </p:spPr>
        <p:txBody>
          <a:bodyPr wrap="none" rtlCol="1">
            <a:spAutoFit/>
          </a:bodyPr>
          <a:lstStyle/>
          <a:p>
            <a:pPr algn="ctr"/>
            <a:r>
              <a:rPr lang="en-US" sz="2400" dirty="0" smtClean="0">
                <a:solidFill>
                  <a:schemeClr val="bg1"/>
                </a:solidFill>
                <a:latin typeface="Aharoni" panose="02010803020104030203" pitchFamily="2" charset="-79"/>
                <a:cs typeface="Aharoni" panose="02010803020104030203" pitchFamily="2" charset="-79"/>
              </a:rPr>
              <a:t>Go back</a:t>
            </a:r>
            <a:endParaRPr lang="he-IL" sz="2400"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70765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pic>
        <p:nvPicPr>
          <p:cNvPr id="1026" name="Picture 2" descr="http://demo.themeum.com/html/triangle/1.1/images/home/slider/hill.png"/>
          <p:cNvPicPr>
            <a:picLocks noChangeAspect="1" noChangeArrowheads="1"/>
          </p:cNvPicPr>
          <p:nvPr/>
        </p:nvPicPr>
        <p:blipFill rotWithShape="1">
          <a:blip r:embed="rId2">
            <a:extLst>
              <a:ext uri="{28A0092B-C50C-407E-A947-70E740481C1C}">
                <a14:useLocalDpi xmlns:a14="http://schemas.microsoft.com/office/drawing/2010/main" val="0"/>
              </a:ext>
            </a:extLst>
          </a:blip>
          <a:srcRect r="49597"/>
          <a:stretch/>
        </p:blipFill>
        <p:spPr bwMode="auto">
          <a:xfrm>
            <a:off x="10727185" y="5225313"/>
            <a:ext cx="1464815" cy="16326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7555" y="785446"/>
            <a:ext cx="7136890" cy="1323439"/>
          </a:xfrm>
          <a:prstGeom prst="rect">
            <a:avLst/>
          </a:prstGeom>
          <a:noFill/>
        </p:spPr>
        <p:txBody>
          <a:bodyPr wrap="none" rtlCol="1">
            <a:spAutoFit/>
          </a:bodyPr>
          <a:lstStyle/>
          <a:p>
            <a:pPr algn="ctr"/>
            <a:r>
              <a:rPr lang="en-US" sz="4000" dirty="0" smtClean="0">
                <a:solidFill>
                  <a:schemeClr val="bg1"/>
                </a:solidFill>
                <a:latin typeface="Aharoni" panose="02010803020104030203" pitchFamily="2" charset="-79"/>
                <a:cs typeface="Aharoni" panose="02010803020104030203" pitchFamily="2" charset="-79"/>
              </a:rPr>
              <a:t>Are you </a:t>
            </a:r>
            <a:r>
              <a:rPr lang="en-US" sz="4000" dirty="0">
                <a:solidFill>
                  <a:schemeClr val="bg1"/>
                </a:solidFill>
                <a:latin typeface="Aharoni" panose="02010803020104030203" pitchFamily="2" charset="-79"/>
                <a:cs typeface="Aharoni" panose="02010803020104030203" pitchFamily="2" charset="-79"/>
              </a:rPr>
              <a:t>h</a:t>
            </a:r>
            <a:r>
              <a:rPr lang="en-US" sz="4000" dirty="0" smtClean="0">
                <a:solidFill>
                  <a:schemeClr val="bg1"/>
                </a:solidFill>
                <a:latin typeface="Aharoni" panose="02010803020104030203" pitchFamily="2" charset="-79"/>
                <a:cs typeface="Aharoni" panose="02010803020104030203" pitchFamily="2" charset="-79"/>
              </a:rPr>
              <a:t>iring </a:t>
            </a:r>
            <a:r>
              <a:rPr lang="en-US" sz="4000" dirty="0">
                <a:solidFill>
                  <a:schemeClr val="bg1"/>
                </a:solidFill>
                <a:latin typeface="Aharoni" panose="02010803020104030203" pitchFamily="2" charset="-79"/>
                <a:cs typeface="Aharoni" panose="02010803020104030203" pitchFamily="2" charset="-79"/>
              </a:rPr>
              <a:t>employees </a:t>
            </a:r>
            <a:r>
              <a:rPr lang="en-US" sz="4000" dirty="0" smtClean="0">
                <a:solidFill>
                  <a:schemeClr val="bg1"/>
                </a:solidFill>
                <a:latin typeface="Aharoni" panose="02010803020104030203" pitchFamily="2" charset="-79"/>
                <a:cs typeface="Aharoni" panose="02010803020104030203" pitchFamily="2" charset="-79"/>
              </a:rPr>
              <a:t>or</a:t>
            </a:r>
          </a:p>
          <a:p>
            <a:pPr algn="ctr"/>
            <a:r>
              <a:rPr lang="en-US" sz="4000" dirty="0" smtClean="0">
                <a:solidFill>
                  <a:schemeClr val="bg1"/>
                </a:solidFill>
                <a:latin typeface="Aharoni" panose="02010803020104030203" pitchFamily="2" charset="-79"/>
                <a:cs typeface="Aharoni" panose="02010803020104030203" pitchFamily="2" charset="-79"/>
              </a:rPr>
              <a:t> </a:t>
            </a:r>
            <a:r>
              <a:rPr lang="en-US" sz="4000" dirty="0">
                <a:solidFill>
                  <a:schemeClr val="bg1"/>
                </a:solidFill>
                <a:latin typeface="Aharoni" panose="02010803020104030203" pitchFamily="2" charset="-79"/>
                <a:cs typeface="Aharoni" panose="02010803020104030203" pitchFamily="2" charset="-79"/>
              </a:rPr>
              <a:t>third party </a:t>
            </a:r>
            <a:r>
              <a:rPr lang="en-US" sz="4000" dirty="0" smtClean="0">
                <a:solidFill>
                  <a:schemeClr val="bg1"/>
                </a:solidFill>
                <a:latin typeface="Aharoni" panose="02010803020104030203" pitchFamily="2" charset="-79"/>
                <a:cs typeface="Aharoni" panose="02010803020104030203" pitchFamily="2" charset="-79"/>
              </a:rPr>
              <a:t>contractors?</a:t>
            </a:r>
            <a:endParaRPr lang="he-IL" sz="4000" dirty="0">
              <a:solidFill>
                <a:schemeClr val="bg1"/>
              </a:solidFill>
              <a:latin typeface="Aharoni" panose="02010803020104030203" pitchFamily="2" charset="-79"/>
              <a:cs typeface="Aharoni" panose="02010803020104030203" pitchFamily="2" charset="-79"/>
            </a:endParaRPr>
          </a:p>
        </p:txBody>
      </p:sp>
      <p:sp>
        <p:nvSpPr>
          <p:cNvPr id="7" name="TextBox 6"/>
          <p:cNvSpPr txBox="1"/>
          <p:nvPr/>
        </p:nvSpPr>
        <p:spPr>
          <a:xfrm rot="18488008">
            <a:off x="10392849" y="5653893"/>
            <a:ext cx="1404552" cy="461665"/>
          </a:xfrm>
          <a:prstGeom prst="rect">
            <a:avLst/>
          </a:prstGeom>
          <a:noFill/>
        </p:spPr>
        <p:txBody>
          <a:bodyPr wrap="none" rtlCol="1">
            <a:spAutoFit/>
          </a:bodyPr>
          <a:lstStyle/>
          <a:p>
            <a:pPr algn="ctr"/>
            <a:r>
              <a:rPr lang="en-US" sz="2400" dirty="0" smtClean="0">
                <a:solidFill>
                  <a:schemeClr val="bg1"/>
                </a:solidFill>
                <a:latin typeface="Aharoni" panose="02010803020104030203" pitchFamily="2" charset="-79"/>
                <a:cs typeface="Aharoni" panose="02010803020104030203" pitchFamily="2" charset="-79"/>
              </a:rPr>
              <a:t>Go back</a:t>
            </a:r>
            <a:endParaRPr lang="he-IL" sz="2400" dirty="0">
              <a:solidFill>
                <a:schemeClr val="bg1"/>
              </a:solidFill>
              <a:latin typeface="Aharoni" panose="02010803020104030203" pitchFamily="2" charset="-79"/>
              <a:cs typeface="Aharoni" panose="02010803020104030203" pitchFamily="2" charset="-79"/>
            </a:endParaRPr>
          </a:p>
        </p:txBody>
      </p:sp>
      <p:sp>
        <p:nvSpPr>
          <p:cNvPr id="8" name="Rounded Rectangle 7"/>
          <p:cNvSpPr/>
          <p:nvPr/>
        </p:nvSpPr>
        <p:spPr>
          <a:xfrm>
            <a:off x="1828799"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YES</a:t>
            </a:r>
            <a:endParaRPr lang="he-IL" sz="3200" dirty="0">
              <a:latin typeface="Aharoni" panose="02010803020104030203" pitchFamily="2" charset="-79"/>
              <a:cs typeface="Aharoni" panose="02010803020104030203" pitchFamily="2" charset="-79"/>
            </a:endParaRPr>
          </a:p>
        </p:txBody>
      </p:sp>
      <p:sp>
        <p:nvSpPr>
          <p:cNvPr id="9" name="Rounded Rectangle 8"/>
          <p:cNvSpPr/>
          <p:nvPr/>
        </p:nvSpPr>
        <p:spPr>
          <a:xfrm>
            <a:off x="4900034"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NO</a:t>
            </a:r>
            <a:endParaRPr lang="he-IL" sz="3200" dirty="0">
              <a:latin typeface="Aharoni" panose="02010803020104030203" pitchFamily="2" charset="-79"/>
              <a:cs typeface="Aharoni" panose="02010803020104030203" pitchFamily="2" charset="-79"/>
            </a:endParaRPr>
          </a:p>
        </p:txBody>
      </p:sp>
      <p:sp>
        <p:nvSpPr>
          <p:cNvPr id="10" name="Rounded Rectangle 9"/>
          <p:cNvSpPr/>
          <p:nvPr/>
        </p:nvSpPr>
        <p:spPr>
          <a:xfrm>
            <a:off x="7971270" y="2380445"/>
            <a:ext cx="2392350" cy="115472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3200" dirty="0" smtClean="0">
                <a:latin typeface="Aharoni" panose="02010803020104030203" pitchFamily="2" charset="-79"/>
                <a:cs typeface="Aharoni" panose="02010803020104030203" pitchFamily="2" charset="-79"/>
              </a:rPr>
              <a:t>IDK</a:t>
            </a:r>
            <a:endParaRPr lang="he-IL"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992704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8"/>
        </a:solidFill>
        <a:effectLst/>
      </p:bgPr>
    </p:bg>
    <p:spTree>
      <p:nvGrpSpPr>
        <p:cNvPr id="1" name=""/>
        <p:cNvGrpSpPr/>
        <p:nvPr/>
      </p:nvGrpSpPr>
      <p:grpSpPr>
        <a:xfrm>
          <a:off x="0" y="0"/>
          <a:ext cx="0" cy="0"/>
          <a:chOff x="0" y="0"/>
          <a:chExt cx="0" cy="0"/>
        </a:xfrm>
      </p:grpSpPr>
      <p:pic>
        <p:nvPicPr>
          <p:cNvPr id="1026" name="Picture 2" descr="http://www.officelovin.com/wp-content/uploads/2014/11/we-work-los-angeles-hollywood-3.jp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226" b="7222"/>
          <a:stretch/>
        </p:blipFill>
        <p:spPr bwMode="auto">
          <a:xfrm>
            <a:off x="0" y="26988"/>
            <a:ext cx="12191999" cy="683101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1" y="124998"/>
            <a:ext cx="1219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rot="16200000">
            <a:off x="-3184450" y="3429000"/>
            <a:ext cx="6613450" cy="24455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0" y="0"/>
            <a:ext cx="12192000" cy="24455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2254284" y="2800350"/>
            <a:ext cx="3352800" cy="3731238"/>
          </a:xfrm>
          <a:prstGeom prst="roundRect">
            <a:avLst>
              <a:gd name="adj" fmla="val 7576"/>
            </a:avLst>
          </a:prstGeom>
          <a:solidFill>
            <a:srgbClr val="FFFFFF">
              <a:alpha val="8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p:cNvSpPr/>
          <p:nvPr/>
        </p:nvSpPr>
        <p:spPr>
          <a:xfrm>
            <a:off x="6609074" y="2843200"/>
            <a:ext cx="3352800" cy="3731238"/>
          </a:xfrm>
          <a:prstGeom prst="roundRect">
            <a:avLst>
              <a:gd name="adj" fmla="val 7576"/>
            </a:avLst>
          </a:prstGeom>
          <a:solidFill>
            <a:srgbClr val="FFFFFF">
              <a:alpha val="8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2271170" y="3518392"/>
            <a:ext cx="3227586" cy="461665"/>
          </a:xfrm>
          <a:prstGeom prst="rect">
            <a:avLst/>
          </a:prstGeom>
          <a:noFill/>
        </p:spPr>
        <p:txBody>
          <a:bodyPr wrap="square" rtlCol="0">
            <a:spAutoFit/>
          </a:bodyPr>
          <a:lstStyle/>
          <a:p>
            <a:pPr algn="ctr"/>
            <a:r>
              <a:rPr lang="en-US" sz="2400" dirty="0" smtClean="0">
                <a:solidFill>
                  <a:srgbClr val="0070C0"/>
                </a:solidFill>
                <a:latin typeface="Roboto Light" panose="02000000000000000000" pitchFamily="2" charset="0"/>
                <a:ea typeface="Roboto Light" panose="02000000000000000000" pitchFamily="2" charset="0"/>
                <a:cs typeface="Raavi" panose="020B0502040204020203" pitchFamily="34" charset="0"/>
              </a:rPr>
              <a:t>Koren Grinshpoon</a:t>
            </a:r>
            <a:endParaRPr lang="en-US" sz="2400" dirty="0">
              <a:solidFill>
                <a:srgbClr val="0070C0"/>
              </a:solidFill>
              <a:latin typeface="Roboto Light" panose="02000000000000000000" pitchFamily="2" charset="0"/>
              <a:ea typeface="Roboto Light" panose="02000000000000000000" pitchFamily="2" charset="0"/>
              <a:cs typeface="Raavi" panose="020B0502040204020203" pitchFamily="34" charset="0"/>
            </a:endParaRPr>
          </a:p>
        </p:txBody>
      </p:sp>
      <p:sp>
        <p:nvSpPr>
          <p:cNvPr id="12" name="TextBox 11"/>
          <p:cNvSpPr txBox="1"/>
          <p:nvPr/>
        </p:nvSpPr>
        <p:spPr>
          <a:xfrm>
            <a:off x="6671681" y="3518391"/>
            <a:ext cx="3227586" cy="461665"/>
          </a:xfrm>
          <a:prstGeom prst="rect">
            <a:avLst/>
          </a:prstGeom>
          <a:noFill/>
        </p:spPr>
        <p:txBody>
          <a:bodyPr wrap="square" rtlCol="0">
            <a:spAutoFit/>
          </a:bodyPr>
          <a:lstStyle/>
          <a:p>
            <a:pPr algn="ctr"/>
            <a:r>
              <a:rPr lang="en-US" sz="2400" dirty="0" err="1" smtClean="0">
                <a:solidFill>
                  <a:srgbClr val="0070C0"/>
                </a:solidFill>
                <a:latin typeface="Roboto Light" panose="02000000000000000000" pitchFamily="2" charset="0"/>
                <a:ea typeface="Roboto Light" panose="02000000000000000000" pitchFamily="2" charset="0"/>
                <a:cs typeface="Raavi" panose="020B0502040204020203" pitchFamily="34" charset="0"/>
              </a:rPr>
              <a:t>Alon</a:t>
            </a:r>
            <a:r>
              <a:rPr lang="en-US" sz="2400" dirty="0" smtClean="0">
                <a:solidFill>
                  <a:srgbClr val="0070C0"/>
                </a:solidFill>
                <a:latin typeface="Roboto Light" panose="02000000000000000000" pitchFamily="2" charset="0"/>
                <a:ea typeface="Roboto Light" panose="02000000000000000000" pitchFamily="2" charset="0"/>
                <a:cs typeface="Raavi" panose="020B0502040204020203" pitchFamily="34" charset="0"/>
              </a:rPr>
              <a:t> Grinshpoon</a:t>
            </a:r>
            <a:endParaRPr lang="en-US" sz="2400" dirty="0">
              <a:solidFill>
                <a:srgbClr val="0070C0"/>
              </a:solidFill>
              <a:latin typeface="Roboto Light" panose="02000000000000000000" pitchFamily="2" charset="0"/>
              <a:ea typeface="Roboto Light" panose="02000000000000000000" pitchFamily="2" charset="0"/>
              <a:cs typeface="Raavi" panose="020B0502040204020203" pitchFamily="34" charset="0"/>
            </a:endParaRPr>
          </a:p>
        </p:txBody>
      </p:sp>
      <p:sp>
        <p:nvSpPr>
          <p:cNvPr id="15" name="TextBox 14"/>
          <p:cNvSpPr txBox="1"/>
          <p:nvPr/>
        </p:nvSpPr>
        <p:spPr>
          <a:xfrm>
            <a:off x="2254284" y="3909266"/>
            <a:ext cx="3352800" cy="2215991"/>
          </a:xfrm>
          <a:prstGeom prst="rect">
            <a:avLst/>
          </a:prstGeom>
          <a:noFill/>
        </p:spPr>
        <p:txBody>
          <a:bodyPr wrap="square" rtlCol="0">
            <a:spAutoFit/>
          </a:bodyPr>
          <a:lstStyle/>
          <a:p>
            <a:pPr algn="ctr"/>
            <a:endParaRPr lang="en-US" dirty="0" smtClean="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endParaRPr>
          </a:p>
          <a:p>
            <a:pPr algn="ctr"/>
            <a:r>
              <a:rPr lang="en-US" dirty="0" smtClean="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LL.M </a:t>
            </a:r>
            <a:r>
              <a:rPr lang="en-US" dirty="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Candidate in Law</a:t>
            </a:r>
          </a:p>
          <a:p>
            <a:pPr algn="ctr"/>
            <a:r>
              <a:rPr lang="en-US" sz="1600" dirty="0">
                <a:solidFill>
                  <a:srgbClr val="838C96"/>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Columbia University</a:t>
            </a:r>
          </a:p>
          <a:p>
            <a:pPr algn="ctr"/>
            <a:endParaRPr lang="en-US" dirty="0">
              <a:solidFill>
                <a:srgbClr val="DCDCDC"/>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endParaRPr>
          </a:p>
          <a:p>
            <a:pPr algn="ctr"/>
            <a:r>
              <a:rPr lang="en-US" dirty="0" smtClean="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Former </a:t>
            </a:r>
            <a:r>
              <a:rPr lang="en-US" dirty="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Associate</a:t>
            </a:r>
          </a:p>
          <a:p>
            <a:pPr algn="ctr"/>
            <a:r>
              <a:rPr lang="en-US" sz="1600" dirty="0">
                <a:solidFill>
                  <a:srgbClr val="838C96"/>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Herzog, Fox &amp; </a:t>
            </a:r>
            <a:r>
              <a:rPr lang="en-US" sz="1600" dirty="0" err="1">
                <a:solidFill>
                  <a:srgbClr val="838C96"/>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Ne’eman</a:t>
            </a:r>
            <a:endParaRPr lang="en-US" sz="1600" dirty="0">
              <a:solidFill>
                <a:srgbClr val="838C96"/>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endParaRPr>
          </a:p>
          <a:p>
            <a:pPr algn="ctr"/>
            <a:endParaRPr lang="en-US" sz="1200" dirty="0">
              <a:solidFill>
                <a:srgbClr val="DCDCDC"/>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endParaRPr>
          </a:p>
          <a:p>
            <a:pPr algn="ctr"/>
            <a:r>
              <a:rPr lang="en-US" dirty="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aka Legal Lord</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3689" y="1929220"/>
            <a:ext cx="1522548" cy="1522548"/>
          </a:xfrm>
          <a:prstGeom prst="ellipse">
            <a:avLst/>
          </a:prstGeom>
          <a:ln w="38100" cap="rnd">
            <a:solidFill>
              <a:srgbClr val="E6E6E7"/>
            </a:solidFill>
          </a:ln>
          <a:effectLst/>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val="0"/>
              </a:ext>
            </a:extLst>
          </a:blip>
          <a:srcRect l="26207" t="4233" r="29160" b="51134"/>
          <a:stretch/>
        </p:blipFill>
        <p:spPr>
          <a:xfrm>
            <a:off x="7569917" y="1930794"/>
            <a:ext cx="1522552" cy="1522550"/>
          </a:xfrm>
          <a:prstGeom prst="ellipse">
            <a:avLst/>
          </a:prstGeom>
          <a:ln w="63500" cap="rnd">
            <a:solidFill>
              <a:srgbClr val="DCDCDC"/>
            </a:solidFill>
          </a:ln>
          <a:effectLst/>
        </p:spPr>
      </p:pic>
      <p:sp>
        <p:nvSpPr>
          <p:cNvPr id="17" name="TextBox 16"/>
          <p:cNvSpPr txBox="1"/>
          <p:nvPr/>
        </p:nvSpPr>
        <p:spPr>
          <a:xfrm>
            <a:off x="6609074" y="3923333"/>
            <a:ext cx="3352800" cy="2215991"/>
          </a:xfrm>
          <a:prstGeom prst="rect">
            <a:avLst/>
          </a:prstGeom>
          <a:noFill/>
        </p:spPr>
        <p:txBody>
          <a:bodyPr wrap="square" rtlCol="0">
            <a:spAutoFit/>
          </a:bodyPr>
          <a:lstStyle/>
          <a:p>
            <a:pPr algn="ctr"/>
            <a:endParaRPr lang="en-US" dirty="0" smtClean="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endParaRPr>
          </a:p>
          <a:p>
            <a:pPr algn="ctr"/>
            <a:r>
              <a:rPr lang="en-US" dirty="0" smtClean="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MS </a:t>
            </a:r>
            <a:r>
              <a:rPr lang="en-US" dirty="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Candidate in CS</a:t>
            </a:r>
          </a:p>
          <a:p>
            <a:pPr algn="ctr"/>
            <a:r>
              <a:rPr lang="en-US" sz="1600" dirty="0">
                <a:solidFill>
                  <a:srgbClr val="838C96"/>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Columbia University</a:t>
            </a:r>
          </a:p>
          <a:p>
            <a:pPr algn="ctr"/>
            <a:endParaRPr lang="en-US" dirty="0">
              <a:solidFill>
                <a:srgbClr val="DCDCDC"/>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endParaRPr>
          </a:p>
          <a:p>
            <a:pPr algn="ctr"/>
            <a:r>
              <a:rPr lang="en-US" dirty="0" smtClean="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Former </a:t>
            </a:r>
            <a:r>
              <a:rPr lang="en-US" dirty="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Software Engineer</a:t>
            </a:r>
          </a:p>
          <a:p>
            <a:pPr algn="ctr"/>
            <a:r>
              <a:rPr lang="en-US" sz="1600" dirty="0" err="1">
                <a:solidFill>
                  <a:srgbClr val="838C96"/>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Mellanox</a:t>
            </a:r>
            <a:endParaRPr lang="en-US" sz="1600" dirty="0">
              <a:solidFill>
                <a:srgbClr val="838C96"/>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endParaRPr>
          </a:p>
          <a:p>
            <a:pPr algn="ctr"/>
            <a:endParaRPr lang="en-US" sz="1200" dirty="0">
              <a:solidFill>
                <a:srgbClr val="DCDCDC"/>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endParaRPr>
          </a:p>
          <a:p>
            <a:pPr algn="ctr"/>
            <a:r>
              <a:rPr lang="en-US" dirty="0">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cs typeface="Raavi" panose="020B0502040204020203" pitchFamily="34" charset="0"/>
              </a:rPr>
              <a:t>aka Code Commander </a:t>
            </a:r>
          </a:p>
        </p:txBody>
      </p:sp>
      <p:pic>
        <p:nvPicPr>
          <p:cNvPr id="21" name="Picture 2" descr="http://demo.themeum.com/html/triangle/1.1/images/home/slider/hi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83905" y="476191"/>
            <a:ext cx="1719571" cy="96605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2599" y="379688"/>
            <a:ext cx="3663182" cy="1446550"/>
          </a:xfrm>
          <a:prstGeom prst="rect">
            <a:avLst/>
          </a:prstGeom>
          <a:noFill/>
        </p:spPr>
        <p:txBody>
          <a:bodyPr wrap="none" rtlCol="0">
            <a:spAutoFit/>
          </a:bodyPr>
          <a:lstStyle/>
          <a:p>
            <a:r>
              <a:rPr lang="en-US" sz="8800" spc="300" dirty="0" err="1"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Te</a:t>
            </a:r>
            <a:r>
              <a:rPr lang="en-US" sz="88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   m</a:t>
            </a:r>
            <a:endParaRPr lang="en-US" sz="8800" spc="300" dirty="0">
              <a:solidFill>
                <a:schemeClr val="bg1"/>
              </a:solidFill>
              <a:effectLst>
                <a:outerShdw blurRad="50800" dist="38100" dir="2700000" algn="tl" rotWithShape="0">
                  <a:prstClr val="black">
                    <a:alpha val="40000"/>
                  </a:prstClr>
                </a:outerShdw>
              </a:effectLst>
              <a:latin typeface="Freestyle Script" panose="030804020302050B0404" pitchFamily="66" charset="0"/>
              <a:ea typeface="Roboto" panose="02000000000000000000" pitchFamily="2" charset="0"/>
            </a:endParaRPr>
          </a:p>
        </p:txBody>
      </p:sp>
    </p:spTree>
    <p:extLst>
      <p:ext uri="{BB962C8B-B14F-4D97-AF65-F5344CB8AC3E}">
        <p14:creationId xmlns:p14="http://schemas.microsoft.com/office/powerpoint/2010/main" val="1889396930"/>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5941"/>
          <a:stretch/>
        </p:blipFill>
        <p:spPr>
          <a:xfrm>
            <a:off x="0" y="-11876"/>
            <a:ext cx="12191998" cy="6869875"/>
          </a:xfrm>
          <a:prstGeom prst="rect">
            <a:avLst/>
          </a:prstGeom>
        </p:spPr>
      </p:pic>
      <p:sp>
        <p:nvSpPr>
          <p:cNvPr id="9" name="Rectangle 8"/>
          <p:cNvSpPr/>
          <p:nvPr/>
        </p:nvSpPr>
        <p:spPr>
          <a:xfrm>
            <a:off x="0" y="-5939"/>
            <a:ext cx="1219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rot="16200000">
            <a:off x="8736625" y="3403033"/>
            <a:ext cx="6662822" cy="24455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2" y="-15751"/>
            <a:ext cx="12192000" cy="24455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6813309" y="573771"/>
            <a:ext cx="4747357" cy="1375213"/>
          </a:xfrm>
          <a:prstGeom prst="roundRect">
            <a:avLst>
              <a:gd name="adj" fmla="val 7576"/>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i="1" dirty="0" smtClean="0">
                <a:solidFill>
                  <a:schemeClr val="tx1"/>
                </a:solidFill>
                <a:latin typeface="Roboto Light" panose="02000000000000000000" pitchFamily="2" charset="0"/>
                <a:ea typeface="Roboto Light" panose="02000000000000000000" pitchFamily="2" charset="0"/>
              </a:rPr>
              <a:t>“…the biggest </a:t>
            </a:r>
            <a:r>
              <a:rPr lang="en-US" sz="2200" i="1" dirty="0">
                <a:solidFill>
                  <a:schemeClr val="tx1"/>
                </a:solidFill>
                <a:latin typeface="Roboto Light" panose="02000000000000000000" pitchFamily="2" charset="0"/>
                <a:ea typeface="Roboto Light" panose="02000000000000000000" pitchFamily="2" charset="0"/>
              </a:rPr>
              <a:t>surprise has been discovering how much you truly don’t </a:t>
            </a:r>
            <a:r>
              <a:rPr lang="en-US" sz="2200" i="1" dirty="0" smtClean="0">
                <a:solidFill>
                  <a:schemeClr val="tx1"/>
                </a:solidFill>
                <a:latin typeface="Roboto Light" panose="02000000000000000000" pitchFamily="2" charset="0"/>
                <a:ea typeface="Roboto Light" panose="02000000000000000000" pitchFamily="2" charset="0"/>
              </a:rPr>
              <a:t>know.” </a:t>
            </a:r>
          </a:p>
        </p:txBody>
      </p:sp>
      <p:sp>
        <p:nvSpPr>
          <p:cNvPr id="15" name="Rounded Rectangle 14"/>
          <p:cNvSpPr/>
          <p:nvPr/>
        </p:nvSpPr>
        <p:spPr>
          <a:xfrm>
            <a:off x="6813308" y="2676494"/>
            <a:ext cx="4747357" cy="1219843"/>
          </a:xfrm>
          <a:prstGeom prst="roundRect">
            <a:avLst>
              <a:gd name="adj" fmla="val 7576"/>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i="1" dirty="0" smtClean="0">
                <a:solidFill>
                  <a:schemeClr val="tx1"/>
                </a:solidFill>
                <a:latin typeface="Roboto Light" panose="02000000000000000000" pitchFamily="2" charset="0"/>
                <a:ea typeface="Roboto Light" panose="02000000000000000000" pitchFamily="2" charset="0"/>
              </a:rPr>
              <a:t>“They don’t teach you how to start a startup in school…”</a:t>
            </a:r>
            <a:endParaRPr lang="en-US" sz="2200" i="1" dirty="0">
              <a:solidFill>
                <a:schemeClr val="tx1"/>
              </a:solidFill>
              <a:latin typeface="Roboto Light" panose="02000000000000000000" pitchFamily="2" charset="0"/>
              <a:ea typeface="Roboto Light" panose="02000000000000000000" pitchFamily="2" charset="0"/>
            </a:endParaRPr>
          </a:p>
        </p:txBody>
      </p:sp>
      <p:sp>
        <p:nvSpPr>
          <p:cNvPr id="4" name="Rectangle 3"/>
          <p:cNvSpPr/>
          <p:nvPr/>
        </p:nvSpPr>
        <p:spPr>
          <a:xfrm>
            <a:off x="6813309" y="1958796"/>
            <a:ext cx="4507965" cy="707886"/>
          </a:xfrm>
          <a:prstGeom prst="rect">
            <a:avLst/>
          </a:prstGeom>
        </p:spPr>
        <p:txBody>
          <a:bodyPr wrap="none">
            <a:spAutoFit/>
          </a:bodyPr>
          <a:lstStyle/>
          <a:p>
            <a:r>
              <a:rPr lang="en-US" sz="2000" dirty="0"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Daniella </a:t>
            </a:r>
            <a:r>
              <a:rPr lang="en-US" sz="2000" dirty="0" err="1"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jacobS</a:t>
            </a:r>
            <a:r>
              <a:rPr lang="en-US" sz="2000" dirty="0"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a:t>
            </a:r>
            <a:endPar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endParaRPr>
          </a:p>
          <a:p>
            <a:r>
              <a:rPr lang="en-US" sz="2000" dirty="0"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cofounder </a:t>
            </a:r>
            <a:r>
              <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of </a:t>
            </a:r>
            <a:r>
              <a:rPr lang="en-US" sz="2000" dirty="0" err="1"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bubleBAR</a:t>
            </a:r>
            <a:endPar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endParaRPr>
          </a:p>
        </p:txBody>
      </p:sp>
      <p:pic>
        <p:nvPicPr>
          <p:cNvPr id="9218" name="Picture 2" descr="http://demo.themeum.com/html/triangle/1.1/images/home/slider/hil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905" y="460871"/>
            <a:ext cx="1719571" cy="96605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572599" y="379688"/>
            <a:ext cx="2975495" cy="1446550"/>
          </a:xfrm>
          <a:prstGeom prst="rect">
            <a:avLst/>
          </a:prstGeom>
          <a:noFill/>
        </p:spPr>
        <p:txBody>
          <a:bodyPr wrap="none" rtlCol="0">
            <a:spAutoFit/>
          </a:bodyPr>
          <a:lstStyle/>
          <a:p>
            <a:r>
              <a:rPr lang="en-US" sz="88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P  </a:t>
            </a:r>
            <a:r>
              <a:rPr lang="en-US" sz="32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 </a:t>
            </a:r>
            <a:r>
              <a:rPr lang="en-US" sz="88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IN</a:t>
            </a:r>
            <a:endParaRPr lang="en-US" sz="8800" spc="300" dirty="0">
              <a:solidFill>
                <a:schemeClr val="bg1"/>
              </a:solidFill>
              <a:effectLst>
                <a:outerShdw blurRad="50800" dist="38100" dir="2700000" algn="tl" rotWithShape="0">
                  <a:prstClr val="black">
                    <a:alpha val="40000"/>
                  </a:prstClr>
                </a:outerShdw>
              </a:effectLst>
              <a:latin typeface="Freestyle Script" panose="030804020302050B0404" pitchFamily="66" charset="0"/>
              <a:ea typeface="Roboto" panose="02000000000000000000" pitchFamily="2" charset="0"/>
            </a:endParaRPr>
          </a:p>
        </p:txBody>
      </p:sp>
      <p:sp>
        <p:nvSpPr>
          <p:cNvPr id="12" name="Rectangle 11"/>
          <p:cNvSpPr/>
          <p:nvPr/>
        </p:nvSpPr>
        <p:spPr>
          <a:xfrm>
            <a:off x="6813308" y="3915961"/>
            <a:ext cx="3770584" cy="707886"/>
          </a:xfrm>
          <a:prstGeom prst="rect">
            <a:avLst/>
          </a:prstGeom>
        </p:spPr>
        <p:txBody>
          <a:bodyPr wrap="none">
            <a:spAutoFit/>
          </a:bodyPr>
          <a:lstStyle/>
          <a:p>
            <a:r>
              <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a:t>
            </a:r>
            <a:r>
              <a:rPr lang="en-US" sz="2000" dirty="0"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Pat </a:t>
            </a:r>
            <a:r>
              <a:rPr lang="en-US" sz="2000" dirty="0" err="1"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Phetan</a:t>
            </a:r>
            <a:r>
              <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a:t>
            </a:r>
            <a:endParaRPr lang="en-US" sz="2000" dirty="0"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endParaRPr>
          </a:p>
          <a:p>
            <a:r>
              <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a:t>
            </a:r>
            <a:r>
              <a:rPr lang="en-US" sz="2000" dirty="0"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founder </a:t>
            </a:r>
            <a:r>
              <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of </a:t>
            </a:r>
            <a:r>
              <a:rPr lang="en-US" sz="2000" dirty="0" err="1"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TruEVY</a:t>
            </a:r>
            <a:endPar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endParaRPr>
          </a:p>
        </p:txBody>
      </p:sp>
      <p:sp>
        <p:nvSpPr>
          <p:cNvPr id="18" name="Rounded Rectangle 17"/>
          <p:cNvSpPr/>
          <p:nvPr/>
        </p:nvSpPr>
        <p:spPr>
          <a:xfrm>
            <a:off x="6813308" y="4623847"/>
            <a:ext cx="4747357" cy="1219843"/>
          </a:xfrm>
          <a:prstGeom prst="roundRect">
            <a:avLst>
              <a:gd name="adj" fmla="val 7576"/>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i="1" dirty="0" smtClean="0">
                <a:solidFill>
                  <a:schemeClr val="tx1"/>
                </a:solidFill>
                <a:latin typeface="Roboto Light" panose="02000000000000000000" pitchFamily="2" charset="0"/>
                <a:ea typeface="Roboto Light" panose="02000000000000000000" pitchFamily="2" charset="0"/>
              </a:rPr>
              <a:t>“…'Go </a:t>
            </a:r>
            <a:r>
              <a:rPr lang="en-US" sz="2200" i="1" dirty="0">
                <a:solidFill>
                  <a:schemeClr val="tx1"/>
                </a:solidFill>
                <a:latin typeface="Roboto Light" panose="02000000000000000000" pitchFamily="2" charset="0"/>
                <a:ea typeface="Roboto Light" panose="02000000000000000000" pitchFamily="2" charset="0"/>
              </a:rPr>
              <a:t>after small accounts!' 'Go B2C!' 'Go B2B</a:t>
            </a:r>
            <a:r>
              <a:rPr lang="en-US" sz="2200" i="1" dirty="0" smtClean="0">
                <a:solidFill>
                  <a:schemeClr val="tx1"/>
                </a:solidFill>
                <a:latin typeface="Roboto Light" panose="02000000000000000000" pitchFamily="2" charset="0"/>
                <a:ea typeface="Roboto Light" panose="02000000000000000000" pitchFamily="2" charset="0"/>
              </a:rPr>
              <a:t>!‘… DO WHAT?”</a:t>
            </a:r>
            <a:endParaRPr lang="en-US" sz="2200" i="1" dirty="0">
              <a:solidFill>
                <a:schemeClr val="tx1"/>
              </a:solidFill>
              <a:latin typeface="Roboto Light" panose="02000000000000000000" pitchFamily="2" charset="0"/>
              <a:ea typeface="Roboto Light" panose="02000000000000000000" pitchFamily="2" charset="0"/>
            </a:endParaRPr>
          </a:p>
        </p:txBody>
      </p:sp>
      <p:sp>
        <p:nvSpPr>
          <p:cNvPr id="19" name="Rectangle 18"/>
          <p:cNvSpPr/>
          <p:nvPr/>
        </p:nvSpPr>
        <p:spPr>
          <a:xfrm>
            <a:off x="6813308" y="5853502"/>
            <a:ext cx="4213013" cy="707886"/>
          </a:xfrm>
          <a:prstGeom prst="rect">
            <a:avLst/>
          </a:prstGeom>
        </p:spPr>
        <p:txBody>
          <a:bodyPr wrap="none">
            <a:spAutoFit/>
          </a:bodyPr>
          <a:lstStyle/>
          <a:p>
            <a:r>
              <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a:t>
            </a:r>
            <a:r>
              <a:rPr lang="en-US" sz="2000" dirty="0" err="1"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BrANDON</a:t>
            </a:r>
            <a:r>
              <a:rPr lang="en-US" sz="2000" dirty="0"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a:t>
            </a:r>
            <a:r>
              <a:rPr lang="en-US" sz="2000" dirty="0" err="1">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Grinna</a:t>
            </a:r>
            <a:r>
              <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a:t>
            </a:r>
            <a:endParaRPr lang="en-US" sz="2000" dirty="0"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endParaRPr>
          </a:p>
          <a:p>
            <a:r>
              <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            Founder of </a:t>
            </a:r>
            <a:r>
              <a:rPr lang="en-US" sz="2000" dirty="0" err="1" smtClean="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rPr>
              <a:t>EverCLEAR</a:t>
            </a:r>
            <a:endParaRPr lang="en-US" sz="2000" dirty="0">
              <a:solidFill>
                <a:srgbClr val="F7F7F8"/>
              </a:solidFill>
              <a:effectLst>
                <a:outerShdw blurRad="50800" dist="38100" dir="2700000" algn="tl" rotWithShape="0">
                  <a:prstClr val="black">
                    <a:alpha val="40000"/>
                  </a:prstClr>
                </a:outerShdw>
              </a:effectLst>
              <a:latin typeface="Lemon/Milk" panose="020B0603050302020204" pitchFamily="34" charset="0"/>
              <a:ea typeface="Roboto Light" panose="02000000000000000000" pitchFamily="2" charset="0"/>
            </a:endParaRPr>
          </a:p>
        </p:txBody>
      </p:sp>
    </p:spTree>
    <p:extLst>
      <p:ext uri="{BB962C8B-B14F-4D97-AF65-F5344CB8AC3E}">
        <p14:creationId xmlns:p14="http://schemas.microsoft.com/office/powerpoint/2010/main" val="2119457722"/>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5941"/>
          <a:stretch/>
        </p:blipFill>
        <p:spPr>
          <a:xfrm>
            <a:off x="0" y="-11876"/>
            <a:ext cx="12191998" cy="6869875"/>
          </a:xfrm>
          <a:prstGeom prst="rect">
            <a:avLst/>
          </a:prstGeom>
        </p:spPr>
      </p:pic>
      <p:sp>
        <p:nvSpPr>
          <p:cNvPr id="9" name="Rectangle 8"/>
          <p:cNvSpPr/>
          <p:nvPr/>
        </p:nvSpPr>
        <p:spPr>
          <a:xfrm>
            <a:off x="0" y="-5939"/>
            <a:ext cx="1219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rot="16200000">
            <a:off x="8736625" y="3403033"/>
            <a:ext cx="6662822" cy="24455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2" y="-15751"/>
            <a:ext cx="12192000" cy="24455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6660444" y="4447822"/>
            <a:ext cx="4990534" cy="2084240"/>
          </a:xfrm>
          <a:prstGeom prst="roundRect">
            <a:avLst>
              <a:gd name="adj" fmla="val 7576"/>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i="1" dirty="0" smtClean="0">
                <a:solidFill>
                  <a:schemeClr val="tx1"/>
                </a:solidFill>
                <a:latin typeface="Roboto Light" panose="02000000000000000000" pitchFamily="2" charset="0"/>
                <a:ea typeface="Roboto Light" panose="02000000000000000000" pitchFamily="2" charset="0"/>
              </a:rPr>
              <a:t>New founders don’t know how to </a:t>
            </a:r>
            <a:r>
              <a:rPr lang="en-US" sz="3200" i="1" dirty="0" err="1" smtClean="0">
                <a:solidFill>
                  <a:schemeClr val="tx1"/>
                </a:solidFill>
                <a:latin typeface="Roboto Light" panose="02000000000000000000" pitchFamily="2" charset="0"/>
                <a:ea typeface="Roboto Light" panose="02000000000000000000" pitchFamily="2" charset="0"/>
              </a:rPr>
              <a:t>kickstart</a:t>
            </a:r>
            <a:r>
              <a:rPr lang="en-US" sz="3200" i="1" dirty="0" smtClean="0">
                <a:solidFill>
                  <a:schemeClr val="tx1"/>
                </a:solidFill>
                <a:latin typeface="Roboto Light" panose="02000000000000000000" pitchFamily="2" charset="0"/>
                <a:ea typeface="Roboto Light" panose="02000000000000000000" pitchFamily="2" charset="0"/>
              </a:rPr>
              <a:t> their idea and lunch a new company</a:t>
            </a:r>
          </a:p>
        </p:txBody>
      </p:sp>
      <p:pic>
        <p:nvPicPr>
          <p:cNvPr id="9218" name="Picture 2" descr="http://demo.themeum.com/html/triangle/1.1/images/home/slider/hil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4905" y="460871"/>
            <a:ext cx="1719571" cy="96605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572599" y="379688"/>
            <a:ext cx="2975495" cy="1446550"/>
          </a:xfrm>
          <a:prstGeom prst="rect">
            <a:avLst/>
          </a:prstGeom>
          <a:noFill/>
        </p:spPr>
        <p:txBody>
          <a:bodyPr wrap="none" rtlCol="0">
            <a:spAutoFit/>
          </a:bodyPr>
          <a:lstStyle/>
          <a:p>
            <a:r>
              <a:rPr lang="en-US" sz="88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P  </a:t>
            </a:r>
            <a:r>
              <a:rPr lang="en-US" sz="32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 </a:t>
            </a:r>
            <a:r>
              <a:rPr lang="en-US" sz="88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IN</a:t>
            </a:r>
            <a:endParaRPr lang="en-US" sz="8800" spc="300" dirty="0">
              <a:solidFill>
                <a:schemeClr val="bg1"/>
              </a:solidFill>
              <a:effectLst>
                <a:outerShdw blurRad="50800" dist="38100" dir="2700000" algn="tl" rotWithShape="0">
                  <a:prstClr val="black">
                    <a:alpha val="40000"/>
                  </a:prstClr>
                </a:outerShdw>
              </a:effectLst>
              <a:latin typeface="Freestyle Script" panose="030804020302050B0404" pitchFamily="66" charset="0"/>
              <a:ea typeface="Roboto" panose="02000000000000000000" pitchFamily="2" charset="0"/>
            </a:endParaRPr>
          </a:p>
        </p:txBody>
      </p:sp>
      <p:sp>
        <p:nvSpPr>
          <p:cNvPr id="16" name="Rounded Rectangle 15"/>
          <p:cNvSpPr/>
          <p:nvPr/>
        </p:nvSpPr>
        <p:spPr>
          <a:xfrm>
            <a:off x="6615289" y="379688"/>
            <a:ext cx="4990534" cy="3887512"/>
          </a:xfrm>
          <a:prstGeom prst="roundRect">
            <a:avLst>
              <a:gd name="adj" fmla="val 7576"/>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i="1" dirty="0" smtClean="0">
                <a:solidFill>
                  <a:schemeClr val="tx1"/>
                </a:solidFill>
                <a:latin typeface="Roboto Light" panose="02000000000000000000" pitchFamily="2" charset="0"/>
                <a:ea typeface="Roboto Light" panose="02000000000000000000" pitchFamily="2" charset="0"/>
              </a:rPr>
              <a:t>“This startup is so stealth, even the founders don’t know what they’re doing”</a:t>
            </a:r>
            <a:endParaRPr lang="en-US" sz="4400" i="1" dirty="0">
              <a:solidFill>
                <a:schemeClr val="tx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9209370"/>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4814"/>
          <a:stretch/>
        </p:blipFill>
        <p:spPr>
          <a:xfrm>
            <a:off x="-9746" y="0"/>
            <a:ext cx="12069727" cy="6857999"/>
          </a:xfrm>
          <a:prstGeom prst="rect">
            <a:avLst/>
          </a:prstGeom>
        </p:spPr>
      </p:pic>
      <p:sp>
        <p:nvSpPr>
          <p:cNvPr id="9" name="Rectangle 8"/>
          <p:cNvSpPr/>
          <p:nvPr/>
        </p:nvSpPr>
        <p:spPr>
          <a:xfrm>
            <a:off x="-4874" y="-30221"/>
            <a:ext cx="1219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latin typeface="Roboto Light" panose="02000000000000000000" pitchFamily="2" charset="0"/>
              <a:ea typeface="Roboto Light" panose="02000000000000000000" pitchFamily="2" charset="0"/>
            </a:endParaRPr>
          </a:p>
        </p:txBody>
      </p:sp>
      <p:sp>
        <p:nvSpPr>
          <p:cNvPr id="13" name="Rectangle 12"/>
          <p:cNvSpPr/>
          <p:nvPr/>
        </p:nvSpPr>
        <p:spPr>
          <a:xfrm rot="16200000">
            <a:off x="8753376" y="3193659"/>
            <a:ext cx="6631873" cy="24455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9746" y="6613450"/>
            <a:ext cx="12201744" cy="24455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p:nvSpPr>
        <p:spPr>
          <a:xfrm>
            <a:off x="7202311" y="490075"/>
            <a:ext cx="4514238" cy="1287799"/>
          </a:xfrm>
          <a:prstGeom prst="roundRect">
            <a:avLst>
              <a:gd name="adj" fmla="val 7576"/>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smtClean="0">
                <a:solidFill>
                  <a:schemeClr val="tx1"/>
                </a:solidFill>
                <a:latin typeface="Roboto Light" panose="02000000000000000000" pitchFamily="2" charset="0"/>
                <a:ea typeface="Roboto Light" panose="02000000000000000000" pitchFamily="2" charset="0"/>
              </a:rPr>
              <a:t>Web bot for founders aimed at </a:t>
            </a:r>
            <a:r>
              <a:rPr lang="en-US" sz="3200" dirty="0" smtClean="0">
                <a:solidFill>
                  <a:srgbClr val="0070C0"/>
                </a:solidFill>
                <a:latin typeface="Roboto Light" panose="02000000000000000000" pitchFamily="2" charset="0"/>
                <a:ea typeface="Roboto Light" panose="02000000000000000000" pitchFamily="2" charset="0"/>
              </a:rPr>
              <a:t>streamlining business management</a:t>
            </a:r>
            <a:r>
              <a:rPr lang="en-US" sz="3200" dirty="0" smtClean="0">
                <a:solidFill>
                  <a:schemeClr val="tx1"/>
                </a:solidFill>
                <a:latin typeface="Roboto Light" panose="02000000000000000000" pitchFamily="2" charset="0"/>
                <a:ea typeface="Roboto Light" panose="02000000000000000000" pitchFamily="2" charset="0"/>
              </a:rPr>
              <a:t>.</a:t>
            </a:r>
            <a:endParaRPr lang="en-US" sz="3200" dirty="0">
              <a:solidFill>
                <a:schemeClr val="tx1"/>
              </a:solidFill>
              <a:latin typeface="Roboto Light" panose="02000000000000000000" pitchFamily="2" charset="0"/>
              <a:ea typeface="Roboto Light" panose="02000000000000000000" pitchFamily="2" charset="0"/>
            </a:endParaRPr>
          </a:p>
        </p:txBody>
      </p:sp>
      <p:sp>
        <p:nvSpPr>
          <p:cNvPr id="26" name="Rounded Rectangle 25"/>
          <p:cNvSpPr/>
          <p:nvPr/>
        </p:nvSpPr>
        <p:spPr>
          <a:xfrm>
            <a:off x="7202315" y="1917399"/>
            <a:ext cx="4514234" cy="1405994"/>
          </a:xfrm>
          <a:prstGeom prst="roundRect">
            <a:avLst>
              <a:gd name="adj" fmla="val 7576"/>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smtClean="0">
                <a:solidFill>
                  <a:schemeClr val="tx1"/>
                </a:solidFill>
                <a:latin typeface="Roboto Light" panose="02000000000000000000" pitchFamily="2" charset="0"/>
                <a:ea typeface="Roboto Light" panose="02000000000000000000" pitchFamily="2" charset="0"/>
              </a:rPr>
              <a:t>Makes it easy for entrepreneurs to </a:t>
            </a:r>
            <a:r>
              <a:rPr lang="en-US" sz="3200" dirty="0" smtClean="0">
                <a:solidFill>
                  <a:srgbClr val="0070C0"/>
                </a:solidFill>
                <a:latin typeface="Roboto Light" panose="02000000000000000000" pitchFamily="2" charset="0"/>
                <a:ea typeface="Roboto Light" panose="02000000000000000000" pitchFamily="2" charset="0"/>
              </a:rPr>
              <a:t>establish</a:t>
            </a:r>
            <a:r>
              <a:rPr lang="en-US" sz="2200" dirty="0" smtClean="0">
                <a:solidFill>
                  <a:schemeClr val="tx1"/>
                </a:solidFill>
                <a:latin typeface="Roboto Light" panose="02000000000000000000" pitchFamily="2" charset="0"/>
                <a:ea typeface="Roboto Light" panose="02000000000000000000" pitchFamily="2" charset="0"/>
              </a:rPr>
              <a:t>, </a:t>
            </a:r>
            <a:r>
              <a:rPr lang="en-US" sz="3200" dirty="0" smtClean="0">
                <a:solidFill>
                  <a:srgbClr val="0070C0"/>
                </a:solidFill>
                <a:latin typeface="Roboto Light" panose="02000000000000000000" pitchFamily="2" charset="0"/>
                <a:ea typeface="Roboto Light" panose="02000000000000000000" pitchFamily="2" charset="0"/>
              </a:rPr>
              <a:t>maintain </a:t>
            </a:r>
            <a:r>
              <a:rPr lang="en-US" sz="2200" dirty="0" smtClean="0">
                <a:solidFill>
                  <a:schemeClr val="tx1"/>
                </a:solidFill>
                <a:latin typeface="Roboto Light" panose="02000000000000000000" pitchFamily="2" charset="0"/>
                <a:ea typeface="Roboto Light" panose="02000000000000000000" pitchFamily="2" charset="0"/>
              </a:rPr>
              <a:t>and </a:t>
            </a:r>
            <a:r>
              <a:rPr lang="en-US" sz="3200" dirty="0" smtClean="0">
                <a:solidFill>
                  <a:srgbClr val="0070C0"/>
                </a:solidFill>
                <a:latin typeface="Roboto Light" panose="02000000000000000000" pitchFamily="2" charset="0"/>
                <a:ea typeface="Roboto Light" panose="02000000000000000000" pitchFamily="2" charset="0"/>
              </a:rPr>
              <a:t>grow</a:t>
            </a:r>
            <a:r>
              <a:rPr lang="en-US" sz="3200" dirty="0" smtClean="0">
                <a:solidFill>
                  <a:srgbClr val="C00000"/>
                </a:solidFill>
                <a:latin typeface="Roboto Light" panose="02000000000000000000" pitchFamily="2" charset="0"/>
                <a:ea typeface="Roboto Light" panose="02000000000000000000" pitchFamily="2" charset="0"/>
              </a:rPr>
              <a:t> </a:t>
            </a:r>
            <a:r>
              <a:rPr lang="en-US" sz="2200" dirty="0" smtClean="0">
                <a:solidFill>
                  <a:schemeClr val="tx1"/>
                </a:solidFill>
                <a:latin typeface="Roboto Light" panose="02000000000000000000" pitchFamily="2" charset="0"/>
                <a:ea typeface="Roboto Light" panose="02000000000000000000" pitchFamily="2" charset="0"/>
              </a:rPr>
              <a:t>startups.</a:t>
            </a:r>
            <a:endParaRPr lang="en-US" sz="2200" dirty="0">
              <a:solidFill>
                <a:schemeClr val="tx1"/>
              </a:solidFill>
              <a:latin typeface="Roboto Light" panose="02000000000000000000" pitchFamily="2" charset="0"/>
              <a:ea typeface="Roboto Light" panose="02000000000000000000" pitchFamily="2" charset="0"/>
            </a:endParaRPr>
          </a:p>
        </p:txBody>
      </p:sp>
      <p:sp>
        <p:nvSpPr>
          <p:cNvPr id="28" name="Rounded Rectangle 27"/>
          <p:cNvSpPr/>
          <p:nvPr/>
        </p:nvSpPr>
        <p:spPr>
          <a:xfrm>
            <a:off x="7200993" y="3462918"/>
            <a:ext cx="4567657" cy="1523538"/>
          </a:xfrm>
          <a:prstGeom prst="roundRect">
            <a:avLst>
              <a:gd name="adj" fmla="val 7576"/>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smtClean="0">
                <a:solidFill>
                  <a:schemeClr val="tx1"/>
                </a:solidFill>
                <a:latin typeface="Roboto Light" panose="02000000000000000000" pitchFamily="2" charset="0"/>
                <a:ea typeface="Roboto Light" panose="02000000000000000000" pitchFamily="2" charset="0"/>
              </a:rPr>
              <a:t>Helps startups leaders looking to </a:t>
            </a:r>
            <a:r>
              <a:rPr lang="en-US" sz="3200" dirty="0" smtClean="0">
                <a:solidFill>
                  <a:srgbClr val="0070C0"/>
                </a:solidFill>
                <a:latin typeface="Roboto Light" panose="02000000000000000000" pitchFamily="2" charset="0"/>
                <a:ea typeface="Roboto Light" panose="02000000000000000000" pitchFamily="2" charset="0"/>
              </a:rPr>
              <a:t>understand</a:t>
            </a:r>
            <a:r>
              <a:rPr lang="en-US" sz="3200" dirty="0" smtClean="0">
                <a:solidFill>
                  <a:srgbClr val="C00000"/>
                </a:solidFill>
                <a:latin typeface="Roboto Light" panose="02000000000000000000" pitchFamily="2" charset="0"/>
                <a:ea typeface="Roboto Light" panose="02000000000000000000" pitchFamily="2" charset="0"/>
              </a:rPr>
              <a:t> </a:t>
            </a:r>
            <a:r>
              <a:rPr lang="en-US" sz="2400" dirty="0">
                <a:solidFill>
                  <a:schemeClr val="tx1"/>
                </a:solidFill>
                <a:latin typeface="Roboto Light" panose="02000000000000000000" pitchFamily="2" charset="0"/>
                <a:ea typeface="Roboto Light" panose="02000000000000000000" pitchFamily="2" charset="0"/>
              </a:rPr>
              <a:t>and</a:t>
            </a:r>
            <a:r>
              <a:rPr lang="en-US" sz="3200" dirty="0" smtClean="0">
                <a:solidFill>
                  <a:srgbClr val="C00000"/>
                </a:solidFill>
                <a:latin typeface="Roboto Light" panose="02000000000000000000" pitchFamily="2" charset="0"/>
                <a:ea typeface="Roboto Light" panose="02000000000000000000" pitchFamily="2" charset="0"/>
              </a:rPr>
              <a:t> </a:t>
            </a:r>
            <a:r>
              <a:rPr lang="en-US" sz="3200" dirty="0" smtClean="0">
                <a:solidFill>
                  <a:srgbClr val="0070C0"/>
                </a:solidFill>
                <a:latin typeface="Roboto Light" panose="02000000000000000000" pitchFamily="2" charset="0"/>
                <a:ea typeface="Roboto Light" panose="02000000000000000000" pitchFamily="2" charset="0"/>
              </a:rPr>
              <a:t>decide</a:t>
            </a:r>
            <a:r>
              <a:rPr lang="en-US" sz="3200" dirty="0" smtClean="0">
                <a:solidFill>
                  <a:srgbClr val="C00000"/>
                </a:solidFill>
                <a:latin typeface="Roboto Light" panose="02000000000000000000" pitchFamily="2" charset="0"/>
                <a:ea typeface="Roboto Light" panose="02000000000000000000" pitchFamily="2" charset="0"/>
              </a:rPr>
              <a:t> </a:t>
            </a:r>
            <a:r>
              <a:rPr lang="en-US" sz="2200" dirty="0" smtClean="0">
                <a:solidFill>
                  <a:schemeClr val="tx1"/>
                </a:solidFill>
                <a:latin typeface="Roboto Light" panose="02000000000000000000" pitchFamily="2" charset="0"/>
                <a:ea typeface="Roboto Light" panose="02000000000000000000" pitchFamily="2" charset="0"/>
              </a:rPr>
              <a:t>various business decisions</a:t>
            </a:r>
            <a:r>
              <a:rPr lang="en-US" sz="2200" dirty="0" smtClean="0">
                <a:solidFill>
                  <a:schemeClr val="tx1"/>
                </a:solidFill>
              </a:rPr>
              <a:t>.</a:t>
            </a:r>
          </a:p>
        </p:txBody>
      </p:sp>
      <p:sp>
        <p:nvSpPr>
          <p:cNvPr id="18" name="Rounded Rectangle 17"/>
          <p:cNvSpPr/>
          <p:nvPr/>
        </p:nvSpPr>
        <p:spPr>
          <a:xfrm>
            <a:off x="7202311" y="5125981"/>
            <a:ext cx="4596660" cy="1245298"/>
          </a:xfrm>
          <a:prstGeom prst="roundRect">
            <a:avLst>
              <a:gd name="adj" fmla="val 7576"/>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Roboto Light" panose="02000000000000000000" pitchFamily="2" charset="0"/>
                <a:ea typeface="Roboto Light" panose="02000000000000000000" pitchFamily="2" charset="0"/>
              </a:rPr>
              <a:t>Introducing </a:t>
            </a:r>
            <a:r>
              <a:rPr lang="en-US" sz="2400" dirty="0" smtClean="0">
                <a:solidFill>
                  <a:schemeClr val="tx1"/>
                </a:solidFill>
                <a:latin typeface="Roboto Light" panose="02000000000000000000" pitchFamily="2" charset="0"/>
                <a:ea typeface="Roboto Light" panose="02000000000000000000" pitchFamily="2" charset="0"/>
              </a:rPr>
              <a:t>an </a:t>
            </a:r>
            <a:r>
              <a:rPr lang="en-US" sz="2400" dirty="0">
                <a:solidFill>
                  <a:schemeClr val="tx1"/>
                </a:solidFill>
                <a:latin typeface="Roboto Light" panose="02000000000000000000" pitchFamily="2" charset="0"/>
                <a:ea typeface="Roboto Light" panose="02000000000000000000" pitchFamily="2" charset="0"/>
              </a:rPr>
              <a:t>online </a:t>
            </a:r>
            <a:r>
              <a:rPr lang="en-US" sz="2400" dirty="0" smtClean="0">
                <a:solidFill>
                  <a:schemeClr val="tx1"/>
                </a:solidFill>
                <a:latin typeface="Roboto Light" panose="02000000000000000000" pitchFamily="2" charset="0"/>
                <a:ea typeface="Roboto Light" panose="02000000000000000000" pitchFamily="2" charset="0"/>
              </a:rPr>
              <a:t>platform for  </a:t>
            </a:r>
            <a:r>
              <a:rPr lang="en-US" sz="3200" dirty="0" smtClean="0">
                <a:solidFill>
                  <a:srgbClr val="0070C0"/>
                </a:solidFill>
                <a:latin typeface="Roboto Light" panose="02000000000000000000" pitchFamily="2" charset="0"/>
                <a:ea typeface="Roboto Light" panose="02000000000000000000" pitchFamily="2" charset="0"/>
              </a:rPr>
              <a:t>business insights</a:t>
            </a:r>
            <a:r>
              <a:rPr lang="en-US" sz="2400" dirty="0" smtClean="0">
                <a:solidFill>
                  <a:schemeClr val="tx1"/>
                </a:solidFill>
                <a:latin typeface="Roboto Light" panose="02000000000000000000" pitchFamily="2" charset="0"/>
                <a:ea typeface="Roboto Light" panose="02000000000000000000" pitchFamily="2" charset="0"/>
              </a:rPr>
              <a:t>.</a:t>
            </a:r>
            <a:endParaRPr lang="en-US" sz="2400" dirty="0">
              <a:solidFill>
                <a:schemeClr val="tx1"/>
              </a:solidFill>
              <a:latin typeface="Roboto Light" panose="02000000000000000000" pitchFamily="2" charset="0"/>
              <a:ea typeface="Roboto Light" panose="02000000000000000000" pitchFamily="2"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57" y="385869"/>
            <a:ext cx="4554903" cy="3591546"/>
          </a:xfrm>
          <a:prstGeom prst="rect">
            <a:avLst/>
          </a:prstGeom>
        </p:spPr>
      </p:pic>
    </p:spTree>
    <p:extLst>
      <p:ext uri="{BB962C8B-B14F-4D97-AF65-F5344CB8AC3E}">
        <p14:creationId xmlns:p14="http://schemas.microsoft.com/office/powerpoint/2010/main" val="3372021807"/>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3488" r="7717"/>
          <a:stretch/>
        </p:blipFill>
        <p:spPr>
          <a:xfrm>
            <a:off x="1" y="1"/>
            <a:ext cx="12192000" cy="6858000"/>
          </a:xfrm>
          <a:prstGeom prst="rect">
            <a:avLst/>
          </a:prstGeom>
        </p:spPr>
      </p:pic>
      <p:sp>
        <p:nvSpPr>
          <p:cNvPr id="13" name="Rectangle 12"/>
          <p:cNvSpPr/>
          <p:nvPr/>
        </p:nvSpPr>
        <p:spPr>
          <a:xfrm>
            <a:off x="9745" y="117102"/>
            <a:ext cx="12192000" cy="6740898"/>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021" y="-5173"/>
            <a:ext cx="12201744" cy="24455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46066" y="3332605"/>
            <a:ext cx="3643946" cy="1538883"/>
          </a:xfrm>
          <a:prstGeom prst="rect">
            <a:avLst/>
          </a:prstGeom>
          <a:noFill/>
        </p:spPr>
        <p:txBody>
          <a:bodyPr wrap="none" rtlCol="0">
            <a:spAutoFit/>
          </a:bodyPr>
          <a:lstStyle/>
          <a:p>
            <a:r>
              <a:rPr lang="en-US" sz="9400" dirty="0" smtClean="0">
                <a:solidFill>
                  <a:srgbClr val="0070C0"/>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DEMO</a:t>
            </a:r>
            <a:endParaRPr lang="en-US" sz="9400" dirty="0">
              <a:solidFill>
                <a:srgbClr val="0070C0"/>
              </a:solidFill>
              <a:effectLst>
                <a:outerShdw blurRad="50800" dist="38100" dir="2700000" algn="tl" rotWithShape="0">
                  <a:prstClr val="black">
                    <a:alpha val="40000"/>
                  </a:prstClr>
                </a:outerShdw>
              </a:effectLst>
              <a:latin typeface="Freestyle Script" panose="030804020302050B0404" pitchFamily="66" charset="0"/>
              <a:ea typeface="Roboto" panose="02000000000000000000" pitchFamily="2" charset="0"/>
            </a:endParaRPr>
          </a:p>
        </p:txBody>
      </p:sp>
      <p:sp>
        <p:nvSpPr>
          <p:cNvPr id="30" name="TextBox 29"/>
          <p:cNvSpPr txBox="1"/>
          <p:nvPr/>
        </p:nvSpPr>
        <p:spPr>
          <a:xfrm>
            <a:off x="52877" y="6204585"/>
            <a:ext cx="6144631" cy="584775"/>
          </a:xfrm>
          <a:prstGeom prst="rect">
            <a:avLst/>
          </a:prstGeom>
          <a:noFill/>
        </p:spPr>
        <p:txBody>
          <a:bodyPr wrap="none" rtlCol="0">
            <a:spAutoFit/>
          </a:bodyPr>
          <a:lstStyle/>
          <a:p>
            <a:r>
              <a:rPr lang="en-US" sz="3200" dirty="0">
                <a:solidFill>
                  <a:srgbClr val="FFFFFF"/>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http</a:t>
            </a:r>
            <a:r>
              <a:rPr lang="en-US" sz="3200" dirty="0" smtClean="0">
                <a:solidFill>
                  <a:srgbClr val="FFFFFF"/>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rPr>
              <a:t>://lukla-devfest.rhcloud.com/</a:t>
            </a:r>
            <a:endParaRPr lang="en-US" sz="3200" dirty="0">
              <a:solidFill>
                <a:srgbClr val="FFFFFF"/>
              </a:solidFill>
              <a:effectLst>
                <a:outerShdw blurRad="50800" dist="38100" dir="2700000" algn="tl" rotWithShape="0">
                  <a:prstClr val="black">
                    <a:alpha val="40000"/>
                  </a:prstClr>
                </a:outerShdw>
              </a:effectLst>
              <a:latin typeface="Roboto Light" panose="02000000000000000000" pitchFamily="2" charset="0"/>
              <a:ea typeface="Roboto Light" panose="02000000000000000000" pitchFamily="2"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57" y="385869"/>
            <a:ext cx="4554903" cy="3591546"/>
          </a:xfrm>
          <a:prstGeom prst="rect">
            <a:avLst/>
          </a:prstGeom>
        </p:spPr>
      </p:pic>
    </p:spTree>
    <p:extLst>
      <p:ext uri="{BB962C8B-B14F-4D97-AF65-F5344CB8AC3E}">
        <p14:creationId xmlns:p14="http://schemas.microsoft.com/office/powerpoint/2010/main" val="3995754338"/>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betakit.com/wp-content/uploads/2015/12/wework1.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t="15625"/>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9864" y="-5173"/>
            <a:ext cx="12192000" cy="6858000"/>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20" y="-5173"/>
            <a:ext cx="12201744" cy="24455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p:nvSpPr>
        <p:spPr>
          <a:xfrm>
            <a:off x="6881627" y="1416148"/>
            <a:ext cx="4747357" cy="627770"/>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a:solidFill>
                  <a:schemeClr val="tx1"/>
                </a:solidFill>
                <a:latin typeface="Roboto Light" panose="02000000000000000000" pitchFamily="2" charset="0"/>
                <a:ea typeface="Roboto Light" panose="02000000000000000000" pitchFamily="2" charset="0"/>
              </a:rPr>
              <a:t>Signing a Founders agreement</a:t>
            </a:r>
          </a:p>
        </p:txBody>
      </p:sp>
      <p:sp>
        <p:nvSpPr>
          <p:cNvPr id="30" name="Rounded Rectangle 29"/>
          <p:cNvSpPr/>
          <p:nvPr/>
        </p:nvSpPr>
        <p:spPr>
          <a:xfrm>
            <a:off x="6881627" y="2140960"/>
            <a:ext cx="4747357" cy="627770"/>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a:solidFill>
                  <a:schemeClr val="tx1"/>
                </a:solidFill>
                <a:latin typeface="Roboto Light" panose="02000000000000000000" pitchFamily="2" charset="0"/>
                <a:ea typeface="Roboto Light" panose="02000000000000000000" pitchFamily="2" charset="0"/>
              </a:rPr>
              <a:t>Opening a Bank account</a:t>
            </a:r>
          </a:p>
        </p:txBody>
      </p:sp>
      <p:sp>
        <p:nvSpPr>
          <p:cNvPr id="31" name="Rounded Rectangle 30"/>
          <p:cNvSpPr/>
          <p:nvPr/>
        </p:nvSpPr>
        <p:spPr>
          <a:xfrm>
            <a:off x="6881627" y="2874647"/>
            <a:ext cx="4747357" cy="627770"/>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a:solidFill>
                  <a:schemeClr val="tx1"/>
                </a:solidFill>
                <a:latin typeface="Roboto Light" panose="02000000000000000000" pitchFamily="2" charset="0"/>
                <a:ea typeface="Roboto Light" panose="02000000000000000000" pitchFamily="2" charset="0"/>
              </a:rPr>
              <a:t>Filing with tax authorities</a:t>
            </a:r>
          </a:p>
        </p:txBody>
      </p:sp>
      <p:sp>
        <p:nvSpPr>
          <p:cNvPr id="32" name="Rounded Rectangle 31"/>
          <p:cNvSpPr/>
          <p:nvPr/>
        </p:nvSpPr>
        <p:spPr>
          <a:xfrm>
            <a:off x="6891372" y="706550"/>
            <a:ext cx="4747357" cy="627770"/>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a:solidFill>
                  <a:schemeClr val="tx1"/>
                </a:solidFill>
                <a:latin typeface="Roboto Light" panose="02000000000000000000" pitchFamily="2" charset="0"/>
                <a:ea typeface="Roboto Light" panose="02000000000000000000" pitchFamily="2" charset="0"/>
              </a:rPr>
              <a:t>Founding a </a:t>
            </a:r>
            <a:r>
              <a:rPr lang="en-US" sz="2200" dirty="0" smtClean="0">
                <a:solidFill>
                  <a:schemeClr val="tx1"/>
                </a:solidFill>
                <a:latin typeface="Roboto Light" panose="02000000000000000000" pitchFamily="2" charset="0"/>
                <a:ea typeface="Roboto Light" panose="02000000000000000000" pitchFamily="2" charset="0"/>
              </a:rPr>
              <a:t>Company</a:t>
            </a:r>
            <a:endParaRPr lang="en-US" sz="2200" dirty="0">
              <a:solidFill>
                <a:schemeClr val="tx1"/>
              </a:solidFill>
              <a:latin typeface="Roboto Light" panose="02000000000000000000" pitchFamily="2" charset="0"/>
              <a:ea typeface="Roboto Light" panose="02000000000000000000" pitchFamily="2" charset="0"/>
            </a:endParaRPr>
          </a:p>
        </p:txBody>
      </p:sp>
      <p:sp>
        <p:nvSpPr>
          <p:cNvPr id="33" name="Rounded Rectangle 32"/>
          <p:cNvSpPr/>
          <p:nvPr/>
        </p:nvSpPr>
        <p:spPr>
          <a:xfrm>
            <a:off x="6881627" y="3584245"/>
            <a:ext cx="4747357" cy="627770"/>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a:solidFill>
                  <a:schemeClr val="tx1"/>
                </a:solidFill>
                <a:latin typeface="Roboto Light" panose="02000000000000000000" pitchFamily="2" charset="0"/>
                <a:ea typeface="Roboto Light" panose="02000000000000000000" pitchFamily="2" charset="0"/>
              </a:rPr>
              <a:t>Filing annual reports</a:t>
            </a:r>
          </a:p>
        </p:txBody>
      </p:sp>
      <p:sp>
        <p:nvSpPr>
          <p:cNvPr id="34" name="Rounded Rectangle 33"/>
          <p:cNvSpPr/>
          <p:nvPr/>
        </p:nvSpPr>
        <p:spPr>
          <a:xfrm>
            <a:off x="6891372" y="5008580"/>
            <a:ext cx="4747357" cy="627770"/>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smtClean="0">
                <a:solidFill>
                  <a:schemeClr val="tx1"/>
                </a:solidFill>
                <a:latin typeface="Roboto Light" panose="02000000000000000000" pitchFamily="2" charset="0"/>
                <a:ea typeface="Roboto Light" panose="02000000000000000000" pitchFamily="2" charset="0"/>
              </a:rPr>
              <a:t>File provisional patent application</a:t>
            </a:r>
            <a:endParaRPr lang="en-US" sz="2200" dirty="0">
              <a:solidFill>
                <a:schemeClr val="tx1"/>
              </a:solidFill>
              <a:latin typeface="Roboto Light" panose="02000000000000000000" pitchFamily="2" charset="0"/>
              <a:ea typeface="Roboto Light" panose="02000000000000000000" pitchFamily="2" charset="0"/>
            </a:endParaRPr>
          </a:p>
        </p:txBody>
      </p:sp>
      <p:sp>
        <p:nvSpPr>
          <p:cNvPr id="35" name="Rounded Rectangle 34"/>
          <p:cNvSpPr/>
          <p:nvPr/>
        </p:nvSpPr>
        <p:spPr>
          <a:xfrm>
            <a:off x="6891372" y="5733321"/>
            <a:ext cx="4747357" cy="627770"/>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smtClean="0">
                <a:solidFill>
                  <a:schemeClr val="tx1"/>
                </a:solidFill>
                <a:latin typeface="Roboto Light" panose="02000000000000000000" pitchFamily="2" charset="0"/>
                <a:ea typeface="Roboto Light" panose="02000000000000000000" pitchFamily="2" charset="0"/>
              </a:rPr>
              <a:t>Drafting privacy policy</a:t>
            </a:r>
            <a:endParaRPr lang="en-US" sz="2200" dirty="0">
              <a:solidFill>
                <a:schemeClr val="tx1"/>
              </a:solidFill>
              <a:latin typeface="Roboto Light" panose="02000000000000000000" pitchFamily="2" charset="0"/>
              <a:ea typeface="Roboto Light" panose="02000000000000000000" pitchFamily="2" charset="0"/>
            </a:endParaRPr>
          </a:p>
        </p:txBody>
      </p:sp>
      <p:sp>
        <p:nvSpPr>
          <p:cNvPr id="36" name="Rounded Rectangle 35"/>
          <p:cNvSpPr/>
          <p:nvPr/>
        </p:nvSpPr>
        <p:spPr>
          <a:xfrm>
            <a:off x="6891372" y="4296718"/>
            <a:ext cx="4747357" cy="627770"/>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smtClean="0">
                <a:solidFill>
                  <a:schemeClr val="tx1"/>
                </a:solidFill>
                <a:latin typeface="Roboto Light" panose="02000000000000000000" pitchFamily="2" charset="0"/>
                <a:ea typeface="Roboto Light" panose="02000000000000000000" pitchFamily="2" charset="0"/>
              </a:rPr>
              <a:t>Register a trademark</a:t>
            </a:r>
            <a:endParaRPr lang="en-US" sz="2200" dirty="0">
              <a:solidFill>
                <a:schemeClr val="tx1"/>
              </a:solidFill>
              <a:latin typeface="Roboto Light" panose="02000000000000000000" pitchFamily="2" charset="0"/>
              <a:ea typeface="Roboto Light" panose="02000000000000000000" pitchFamily="2" charset="0"/>
            </a:endParaRPr>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57" y="385869"/>
            <a:ext cx="4554903" cy="3591546"/>
          </a:xfrm>
          <a:prstGeom prst="rect">
            <a:avLst/>
          </a:prstGeom>
        </p:spPr>
      </p:pic>
      <p:grpSp>
        <p:nvGrpSpPr>
          <p:cNvPr id="15" name="Group 14"/>
          <p:cNvGrpSpPr/>
          <p:nvPr/>
        </p:nvGrpSpPr>
        <p:grpSpPr>
          <a:xfrm>
            <a:off x="11038895" y="784386"/>
            <a:ext cx="481090" cy="498584"/>
            <a:chOff x="3504170" y="2612944"/>
            <a:chExt cx="1981200" cy="1905002"/>
          </a:xfrm>
          <a:effectLst>
            <a:outerShdw blurRad="50800" dist="38100" dir="2700000" algn="tl" rotWithShape="0">
              <a:prstClr val="black">
                <a:alpha val="40000"/>
              </a:prstClr>
            </a:outerShdw>
          </a:effectLst>
        </p:grpSpPr>
        <p:sp>
          <p:nvSpPr>
            <p:cNvPr id="16" name="Freeform 15"/>
            <p:cNvSpPr/>
            <p:nvPr/>
          </p:nvSpPr>
          <p:spPr>
            <a:xfrm>
              <a:off x="3999470" y="2832697"/>
              <a:ext cx="990600" cy="1685249"/>
            </a:xfrm>
            <a:custGeom>
              <a:avLst/>
              <a:gdLst>
                <a:gd name="connsiteX0" fmla="*/ 609571 w 990600"/>
                <a:gd name="connsiteY0" fmla="*/ 0 h 1685249"/>
                <a:gd name="connsiteX1" fmla="*/ 990600 w 990600"/>
                <a:gd name="connsiteY1" fmla="*/ 732749 h 1685249"/>
                <a:gd name="connsiteX2" fmla="*/ 495300 w 990600"/>
                <a:gd name="connsiteY2" fmla="*/ 1685249 h 1685249"/>
                <a:gd name="connsiteX3" fmla="*/ 0 w 990600"/>
                <a:gd name="connsiteY3" fmla="*/ 732749 h 1685249"/>
                <a:gd name="connsiteX4" fmla="*/ 381029 w 990600"/>
                <a:gd name="connsiteY4" fmla="*/ 1 h 1685249"/>
                <a:gd name="connsiteX5" fmla="*/ 495299 w 990600"/>
                <a:gd name="connsiteY5" fmla="*/ 208216 h 168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1685249">
                  <a:moveTo>
                    <a:pt x="609571" y="0"/>
                  </a:moveTo>
                  <a:lnTo>
                    <a:pt x="990600" y="732749"/>
                  </a:lnTo>
                  <a:lnTo>
                    <a:pt x="495300" y="1685249"/>
                  </a:lnTo>
                  <a:lnTo>
                    <a:pt x="0" y="732749"/>
                  </a:lnTo>
                  <a:lnTo>
                    <a:pt x="381029" y="1"/>
                  </a:lnTo>
                  <a:lnTo>
                    <a:pt x="495299" y="20821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0363F"/>
                </a:solidFill>
              </a:endParaRPr>
            </a:p>
          </p:txBody>
        </p:sp>
        <p:sp>
          <p:nvSpPr>
            <p:cNvPr id="17" name="Freeform 16"/>
            <p:cNvSpPr/>
            <p:nvPr/>
          </p:nvSpPr>
          <p:spPr>
            <a:xfrm rot="10800000">
              <a:off x="3504170" y="2612946"/>
              <a:ext cx="876329" cy="952500"/>
            </a:xfrm>
            <a:custGeom>
              <a:avLst/>
              <a:gdLst>
                <a:gd name="connsiteX0" fmla="*/ 876329 w 876329"/>
                <a:gd name="connsiteY0" fmla="*/ 952500 h 952500"/>
                <a:gd name="connsiteX1" fmla="*/ 120602 w 876329"/>
                <a:gd name="connsiteY1" fmla="*/ 952500 h 952500"/>
                <a:gd name="connsiteX2" fmla="*/ 0 w 876329"/>
                <a:gd name="connsiteY2" fmla="*/ 732748 h 952500"/>
                <a:gd name="connsiteX3" fmla="*/ 381029 w 876329"/>
                <a:gd name="connsiteY3" fmla="*/ 0 h 952500"/>
              </a:gdLst>
              <a:ahLst/>
              <a:cxnLst>
                <a:cxn ang="0">
                  <a:pos x="connsiteX0" y="connsiteY0"/>
                </a:cxn>
                <a:cxn ang="0">
                  <a:pos x="connsiteX1" y="connsiteY1"/>
                </a:cxn>
                <a:cxn ang="0">
                  <a:pos x="connsiteX2" y="connsiteY2"/>
                </a:cxn>
                <a:cxn ang="0">
                  <a:pos x="connsiteX3" y="connsiteY3"/>
                </a:cxn>
              </a:cxnLst>
              <a:rect l="l" t="t" r="r" b="b"/>
              <a:pathLst>
                <a:path w="876329" h="952500">
                  <a:moveTo>
                    <a:pt x="876329" y="952500"/>
                  </a:moveTo>
                  <a:lnTo>
                    <a:pt x="120602" y="952500"/>
                  </a:lnTo>
                  <a:lnTo>
                    <a:pt x="0" y="732748"/>
                  </a:lnTo>
                  <a:lnTo>
                    <a:pt x="381029" y="0"/>
                  </a:lnTo>
                  <a:close/>
                </a:path>
              </a:pathLst>
            </a:custGeom>
            <a:solidFill>
              <a:srgbClr val="9CD8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p:cNvSpPr/>
            <p:nvPr/>
          </p:nvSpPr>
          <p:spPr>
            <a:xfrm rot="10800000">
              <a:off x="4609041" y="2612944"/>
              <a:ext cx="876329" cy="952500"/>
            </a:xfrm>
            <a:custGeom>
              <a:avLst/>
              <a:gdLst>
                <a:gd name="connsiteX0" fmla="*/ 755727 w 876329"/>
                <a:gd name="connsiteY0" fmla="*/ 952500 h 952500"/>
                <a:gd name="connsiteX1" fmla="*/ 0 w 876329"/>
                <a:gd name="connsiteY1" fmla="*/ 952500 h 952500"/>
                <a:gd name="connsiteX2" fmla="*/ 495300 w 876329"/>
                <a:gd name="connsiteY2" fmla="*/ 0 h 952500"/>
                <a:gd name="connsiteX3" fmla="*/ 876329 w 876329"/>
                <a:gd name="connsiteY3" fmla="*/ 732749 h 952500"/>
              </a:gdLst>
              <a:ahLst/>
              <a:cxnLst>
                <a:cxn ang="0">
                  <a:pos x="connsiteX0" y="connsiteY0"/>
                </a:cxn>
                <a:cxn ang="0">
                  <a:pos x="connsiteX1" y="connsiteY1"/>
                </a:cxn>
                <a:cxn ang="0">
                  <a:pos x="connsiteX2" y="connsiteY2"/>
                </a:cxn>
                <a:cxn ang="0">
                  <a:pos x="connsiteX3" y="connsiteY3"/>
                </a:cxn>
              </a:cxnLst>
              <a:rect l="l" t="t" r="r" b="b"/>
              <a:pathLst>
                <a:path w="876329" h="952500">
                  <a:moveTo>
                    <a:pt x="755727" y="952500"/>
                  </a:moveTo>
                  <a:lnTo>
                    <a:pt x="0" y="952500"/>
                  </a:lnTo>
                  <a:lnTo>
                    <a:pt x="495300" y="0"/>
                  </a:lnTo>
                  <a:lnTo>
                    <a:pt x="876329" y="732749"/>
                  </a:lnTo>
                  <a:close/>
                </a:path>
              </a:pathLst>
            </a:custGeom>
            <a:solidFill>
              <a:srgbClr val="59AC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2795038"/>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884" y="30056"/>
            <a:ext cx="12190116" cy="6858000"/>
          </a:xfrm>
          <a:prstGeom prst="rect">
            <a:avLst/>
          </a:prstGeom>
        </p:spPr>
      </p:pic>
      <p:sp>
        <p:nvSpPr>
          <p:cNvPr id="9" name="Rectangle 8"/>
          <p:cNvSpPr/>
          <p:nvPr/>
        </p:nvSpPr>
        <p:spPr>
          <a:xfrm>
            <a:off x="0" y="65820"/>
            <a:ext cx="1219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rot="16200000">
            <a:off x="8739224" y="3402138"/>
            <a:ext cx="6658473" cy="24455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3595543" y="1893970"/>
            <a:ext cx="4747357" cy="788219"/>
            <a:chOff x="6742244" y="687121"/>
            <a:chExt cx="4747357" cy="788219"/>
          </a:xfrm>
        </p:grpSpPr>
        <p:sp>
          <p:nvSpPr>
            <p:cNvPr id="10" name="Rounded Rectangle 9"/>
            <p:cNvSpPr/>
            <p:nvPr/>
          </p:nvSpPr>
          <p:spPr>
            <a:xfrm>
              <a:off x="6742244" y="687121"/>
              <a:ext cx="4747357" cy="788219"/>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6853520" y="792459"/>
              <a:ext cx="4524802" cy="584775"/>
            </a:xfrm>
            <a:prstGeom prst="rect">
              <a:avLst/>
            </a:prstGeom>
          </p:spPr>
          <p:txBody>
            <a:bodyPr wrap="square">
              <a:spAutoFit/>
            </a:bodyPr>
            <a:lstStyle/>
            <a:p>
              <a:pPr algn="ctr"/>
              <a:r>
                <a:rPr lang="en-US" sz="3200" dirty="0">
                  <a:latin typeface="Roboto Light" panose="02000000000000000000" pitchFamily="2" charset="0"/>
                  <a:ea typeface="Roboto Light" panose="02000000000000000000" pitchFamily="2" charset="0"/>
                </a:rPr>
                <a:t>Learn the </a:t>
              </a:r>
              <a:r>
                <a:rPr lang="en-US" sz="3200" dirty="0" smtClean="0">
                  <a:solidFill>
                    <a:srgbClr val="0070C0"/>
                  </a:solidFill>
                  <a:latin typeface="Roboto Light" panose="02000000000000000000" pitchFamily="2" charset="0"/>
                  <a:ea typeface="Roboto Light" panose="02000000000000000000" pitchFamily="2" charset="0"/>
                </a:rPr>
                <a:t>traits</a:t>
              </a:r>
              <a:endParaRPr lang="en-US" sz="3200" dirty="0">
                <a:solidFill>
                  <a:srgbClr val="0070C0"/>
                </a:solidFill>
                <a:latin typeface="Roboto Light" panose="02000000000000000000" pitchFamily="2" charset="0"/>
                <a:ea typeface="Roboto Light" panose="02000000000000000000" pitchFamily="2" charset="0"/>
              </a:endParaRPr>
            </a:p>
          </p:txBody>
        </p:sp>
      </p:grpSp>
      <p:grpSp>
        <p:nvGrpSpPr>
          <p:cNvPr id="23" name="Group 22"/>
          <p:cNvGrpSpPr/>
          <p:nvPr/>
        </p:nvGrpSpPr>
        <p:grpSpPr>
          <a:xfrm>
            <a:off x="3595543" y="2946671"/>
            <a:ext cx="4747357" cy="788219"/>
            <a:chOff x="6742244" y="687121"/>
            <a:chExt cx="4747357" cy="788219"/>
          </a:xfrm>
        </p:grpSpPr>
        <p:sp>
          <p:nvSpPr>
            <p:cNvPr id="24" name="Rounded Rectangle 23"/>
            <p:cNvSpPr/>
            <p:nvPr/>
          </p:nvSpPr>
          <p:spPr>
            <a:xfrm>
              <a:off x="6742244" y="687121"/>
              <a:ext cx="4747357" cy="788219"/>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6853520" y="807707"/>
              <a:ext cx="4524802" cy="584775"/>
            </a:xfrm>
            <a:prstGeom prst="rect">
              <a:avLst/>
            </a:prstGeom>
          </p:spPr>
          <p:txBody>
            <a:bodyPr wrap="square">
              <a:spAutoFit/>
            </a:bodyPr>
            <a:lstStyle/>
            <a:p>
              <a:pPr algn="ctr"/>
              <a:r>
                <a:rPr lang="en-US" sz="3200" dirty="0">
                  <a:latin typeface="Roboto Light" panose="02000000000000000000" pitchFamily="2" charset="0"/>
                  <a:ea typeface="Roboto Light" panose="02000000000000000000" pitchFamily="2" charset="0"/>
                </a:rPr>
                <a:t>Manage </a:t>
              </a:r>
              <a:r>
                <a:rPr lang="en-US" sz="3200" dirty="0">
                  <a:solidFill>
                    <a:srgbClr val="0070C0"/>
                  </a:solidFill>
                  <a:latin typeface="Roboto Light" panose="02000000000000000000" pitchFamily="2" charset="0"/>
                  <a:ea typeface="Roboto Light" panose="02000000000000000000" pitchFamily="2" charset="0"/>
                </a:rPr>
                <a:t>efficiently </a:t>
              </a:r>
            </a:p>
          </p:txBody>
        </p:sp>
      </p:grpSp>
      <p:grpSp>
        <p:nvGrpSpPr>
          <p:cNvPr id="26" name="Group 25"/>
          <p:cNvGrpSpPr/>
          <p:nvPr/>
        </p:nvGrpSpPr>
        <p:grpSpPr>
          <a:xfrm>
            <a:off x="3595543" y="3999372"/>
            <a:ext cx="4747357" cy="788219"/>
            <a:chOff x="6742244" y="687121"/>
            <a:chExt cx="4747357" cy="788219"/>
          </a:xfrm>
        </p:grpSpPr>
        <p:sp>
          <p:nvSpPr>
            <p:cNvPr id="27" name="Rounded Rectangle 26"/>
            <p:cNvSpPr/>
            <p:nvPr/>
          </p:nvSpPr>
          <p:spPr>
            <a:xfrm>
              <a:off x="6742244" y="687121"/>
              <a:ext cx="4747357" cy="788219"/>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6853520" y="787844"/>
              <a:ext cx="4524802" cy="584775"/>
            </a:xfrm>
            <a:prstGeom prst="rect">
              <a:avLst/>
            </a:prstGeom>
          </p:spPr>
          <p:txBody>
            <a:bodyPr wrap="square">
              <a:spAutoFit/>
            </a:bodyPr>
            <a:lstStyle/>
            <a:p>
              <a:pPr algn="ctr"/>
              <a:r>
                <a:rPr lang="en-US" sz="3200" dirty="0">
                  <a:solidFill>
                    <a:srgbClr val="0070C0"/>
                  </a:solidFill>
                  <a:latin typeface="Roboto Light" panose="02000000000000000000" pitchFamily="2" charset="0"/>
                  <a:ea typeface="Roboto Light" panose="02000000000000000000" pitchFamily="2" charset="0"/>
                </a:rPr>
                <a:t>Grow</a:t>
              </a:r>
              <a:r>
                <a:rPr lang="en-US" sz="3200" dirty="0">
                  <a:latin typeface="Roboto Light" panose="02000000000000000000" pitchFamily="2" charset="0"/>
                  <a:ea typeface="Roboto Light" panose="02000000000000000000" pitchFamily="2" charset="0"/>
                </a:rPr>
                <a:t> faster</a:t>
              </a:r>
            </a:p>
          </p:txBody>
        </p:sp>
      </p:grpSp>
      <p:grpSp>
        <p:nvGrpSpPr>
          <p:cNvPr id="29" name="Group 28"/>
          <p:cNvGrpSpPr/>
          <p:nvPr/>
        </p:nvGrpSpPr>
        <p:grpSpPr>
          <a:xfrm>
            <a:off x="3595542" y="5052073"/>
            <a:ext cx="4747357" cy="788219"/>
            <a:chOff x="6742244" y="687121"/>
            <a:chExt cx="4747357" cy="788219"/>
          </a:xfrm>
        </p:grpSpPr>
        <p:sp>
          <p:nvSpPr>
            <p:cNvPr id="31" name="Rounded Rectangle 30"/>
            <p:cNvSpPr/>
            <p:nvPr/>
          </p:nvSpPr>
          <p:spPr>
            <a:xfrm>
              <a:off x="6742244" y="687121"/>
              <a:ext cx="4747357" cy="788219"/>
            </a:xfrm>
            <a:prstGeom prst="roundRect">
              <a:avLst>
                <a:gd name="adj" fmla="val 7576"/>
              </a:avLst>
            </a:prstGeom>
            <a:solidFill>
              <a:srgbClr val="FFFFFF">
                <a:alpha val="90000"/>
              </a:srgbClr>
            </a:solidFill>
            <a:ln>
              <a:solidFill>
                <a:srgbClr val="E6E6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6853521" y="788842"/>
              <a:ext cx="4524802" cy="584775"/>
            </a:xfrm>
            <a:prstGeom prst="rect">
              <a:avLst/>
            </a:prstGeom>
          </p:spPr>
          <p:txBody>
            <a:bodyPr wrap="square">
              <a:spAutoFit/>
            </a:bodyPr>
            <a:lstStyle/>
            <a:p>
              <a:pPr algn="ctr"/>
              <a:r>
                <a:rPr lang="en-US" sz="3200" dirty="0">
                  <a:solidFill>
                    <a:srgbClr val="0070C0"/>
                  </a:solidFill>
                  <a:latin typeface="Roboto Light" panose="02000000000000000000" pitchFamily="2" charset="0"/>
                  <a:ea typeface="Roboto Light" panose="02000000000000000000" pitchFamily="2" charset="0"/>
                </a:rPr>
                <a:t>Save</a:t>
              </a:r>
              <a:r>
                <a:rPr lang="en-US" sz="3200" dirty="0">
                  <a:latin typeface="Roboto Light" panose="02000000000000000000" pitchFamily="2" charset="0"/>
                  <a:ea typeface="Roboto Light" panose="02000000000000000000" pitchFamily="2" charset="0"/>
                </a:rPr>
                <a:t> time &amp; money</a:t>
              </a:r>
            </a:p>
          </p:txBody>
        </p:sp>
      </p:grpSp>
      <p:sp>
        <p:nvSpPr>
          <p:cNvPr id="20" name="Rectangle 19"/>
          <p:cNvSpPr/>
          <p:nvPr/>
        </p:nvSpPr>
        <p:spPr>
          <a:xfrm>
            <a:off x="120" y="-5173"/>
            <a:ext cx="12201744" cy="24455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2" descr="http://demo.themeum.com/html/triangle/1.1/images/home/slider/hi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8689" y="449128"/>
            <a:ext cx="1719571" cy="96605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572599" y="379688"/>
            <a:ext cx="3360215" cy="1446550"/>
          </a:xfrm>
          <a:prstGeom prst="rect">
            <a:avLst/>
          </a:prstGeom>
          <a:noFill/>
        </p:spPr>
        <p:txBody>
          <a:bodyPr wrap="none" rtlCol="0">
            <a:spAutoFit/>
          </a:bodyPr>
          <a:lstStyle/>
          <a:p>
            <a:r>
              <a:rPr lang="en-US" sz="88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G  </a:t>
            </a:r>
            <a:r>
              <a:rPr lang="en-US" sz="54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  </a:t>
            </a:r>
            <a:r>
              <a:rPr lang="en-US" sz="8800" spc="3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IN</a:t>
            </a:r>
            <a:endParaRPr lang="en-US" sz="8800" spc="300" dirty="0">
              <a:solidFill>
                <a:schemeClr val="bg1"/>
              </a:solidFill>
              <a:effectLst>
                <a:outerShdw blurRad="50800" dist="38100" dir="2700000" algn="tl" rotWithShape="0">
                  <a:prstClr val="black">
                    <a:alpha val="40000"/>
                  </a:prstClr>
                </a:outerShdw>
              </a:effectLst>
              <a:latin typeface="Freestyle Script" panose="030804020302050B0404" pitchFamily="66" charset="0"/>
              <a:ea typeface="Roboto" panose="02000000000000000000" pitchFamily="2" charset="0"/>
            </a:endParaRPr>
          </a:p>
        </p:txBody>
      </p:sp>
    </p:spTree>
    <p:extLst>
      <p:ext uri="{BB962C8B-B14F-4D97-AF65-F5344CB8AC3E}">
        <p14:creationId xmlns:p14="http://schemas.microsoft.com/office/powerpoint/2010/main" val="2015193310"/>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theawl.com/wp-content/uploads/2015/05/13153143715_e588389526_k.jpg"/>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2968" t="9551" b="18885"/>
          <a:stretch/>
        </p:blipFill>
        <p:spPr bwMode="auto">
          <a:xfrm>
            <a:off x="0" y="-3"/>
            <a:ext cx="12192000"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3220372" y="1326049"/>
            <a:ext cx="5827456" cy="3977471"/>
            <a:chOff x="3220372" y="1326049"/>
            <a:chExt cx="5827456" cy="3977471"/>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9539" y="1326049"/>
              <a:ext cx="4312922" cy="2422990"/>
            </a:xfrm>
            <a:prstGeom prst="rect">
              <a:avLst/>
            </a:prstGeom>
          </p:spPr>
        </p:pic>
        <p:sp>
          <p:nvSpPr>
            <p:cNvPr id="11" name="Rectangle 10"/>
            <p:cNvSpPr/>
            <p:nvPr/>
          </p:nvSpPr>
          <p:spPr>
            <a:xfrm>
              <a:off x="3220372" y="3826192"/>
              <a:ext cx="5827456" cy="1477328"/>
            </a:xfrm>
            <a:prstGeom prst="rect">
              <a:avLst/>
            </a:prstGeom>
          </p:spPr>
          <p:txBody>
            <a:bodyPr wrap="square">
              <a:spAutoFit/>
            </a:bodyPr>
            <a:lstStyle/>
            <a:p>
              <a:pPr algn="ctr"/>
              <a:r>
                <a:rPr lang="en-US" sz="9000" spc="550" dirty="0" smtClean="0">
                  <a:solidFill>
                    <a:prstClr val="white"/>
                  </a:solidFill>
                  <a:effectLst>
                    <a:outerShdw blurRad="50800" dist="38100" dir="2700000" algn="tl" rotWithShape="0">
                      <a:prstClr val="black">
                        <a:alpha val="40000"/>
                      </a:prstClr>
                    </a:outerShdw>
                  </a:effectLst>
                  <a:latin typeface="Steiner" panose="02000300000000060000" pitchFamily="2" charset="0"/>
                  <a:ea typeface="Roboto" panose="02000000000000000000" pitchFamily="2" charset="0"/>
                </a:rPr>
                <a:t>LUKLA</a:t>
              </a:r>
              <a:endParaRPr lang="en-US" sz="9000" spc="550" dirty="0">
                <a:solidFill>
                  <a:prstClr val="black"/>
                </a:solidFill>
                <a:effectLst>
                  <a:outerShdw blurRad="50800" dist="38100" dir="2700000" algn="tl" rotWithShape="0">
                    <a:prstClr val="black">
                      <a:alpha val="40000"/>
                    </a:prstClr>
                  </a:outerShdw>
                </a:effectLst>
                <a:latin typeface="Steiner" panose="02000300000000060000" pitchFamily="2" charset="0"/>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9840" t="86296" r="9087" b="7837"/>
            <a:stretch/>
          </p:blipFill>
          <p:spPr>
            <a:xfrm>
              <a:off x="3901440" y="4983479"/>
              <a:ext cx="4373880" cy="177801"/>
            </a:xfrm>
            <a:prstGeom prst="rect">
              <a:avLst/>
            </a:prstGeom>
          </p:spPr>
        </p:pic>
      </p:grpSp>
      <p:sp>
        <p:nvSpPr>
          <p:cNvPr id="13" name="Rectangle 12"/>
          <p:cNvSpPr/>
          <p:nvPr/>
        </p:nvSpPr>
        <p:spPr>
          <a:xfrm>
            <a:off x="3792334" y="5190818"/>
            <a:ext cx="5464366" cy="430887"/>
          </a:xfrm>
          <a:prstGeom prst="rect">
            <a:avLst/>
          </a:prstGeom>
        </p:spPr>
        <p:txBody>
          <a:bodyPr wrap="square">
            <a:spAutoFit/>
          </a:bodyPr>
          <a:lstStyle/>
          <a:p>
            <a:r>
              <a:rPr lang="en-US" sz="2200" dirty="0" smtClean="0">
                <a:solidFill>
                  <a:schemeClr val="bg1"/>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rPr>
              <a:t>For a </a:t>
            </a:r>
            <a:r>
              <a:rPr lang="en-US" sz="2200" dirty="0" smtClean="0">
                <a:solidFill>
                  <a:srgbClr val="85D3E4"/>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rPr>
              <a:t>founder </a:t>
            </a:r>
            <a:r>
              <a:rPr lang="en-US" sz="2200" dirty="0">
                <a:solidFill>
                  <a:schemeClr val="bg1"/>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rPr>
              <a:t>starting up </a:t>
            </a:r>
            <a:r>
              <a:rPr lang="en-US" sz="2200" dirty="0" smtClean="0">
                <a:solidFill>
                  <a:schemeClr val="bg1"/>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rPr>
              <a:t>the climb</a:t>
            </a:r>
            <a:endParaRPr lang="en-US" sz="2200" dirty="0" smtClean="0">
              <a:solidFill>
                <a:srgbClr val="00B0F0"/>
              </a:solidFill>
              <a:effectLst>
                <a:outerShdw blurRad="38100" dist="38100" dir="2700000" algn="tl">
                  <a:srgbClr val="000000">
                    <a:alpha val="43137"/>
                  </a:srgbClr>
                </a:outerShdw>
              </a:effectLst>
              <a:latin typeface="Ubuntu Light" panose="020B0304030602030204" pitchFamily="34" charset="0"/>
              <a:ea typeface="Roboto Light" panose="02000000000000000000" pitchFamily="2" charset="0"/>
            </a:endParaRPr>
          </a:p>
        </p:txBody>
      </p:sp>
      <p:grpSp>
        <p:nvGrpSpPr>
          <p:cNvPr id="21" name="Group 20"/>
          <p:cNvGrpSpPr/>
          <p:nvPr/>
        </p:nvGrpSpPr>
        <p:grpSpPr>
          <a:xfrm>
            <a:off x="-2358650" y="1519836"/>
            <a:ext cx="1838161" cy="1905002"/>
            <a:chOff x="3504170" y="2612944"/>
            <a:chExt cx="1981200" cy="1905002"/>
          </a:xfrm>
          <a:effectLst>
            <a:outerShdw blurRad="50800" dist="38100" dir="2700000" algn="tl" rotWithShape="0">
              <a:prstClr val="black">
                <a:alpha val="40000"/>
              </a:prstClr>
            </a:outerShdw>
          </a:effectLst>
        </p:grpSpPr>
        <p:sp>
          <p:nvSpPr>
            <p:cNvPr id="22" name="Freeform 21"/>
            <p:cNvSpPr/>
            <p:nvPr/>
          </p:nvSpPr>
          <p:spPr>
            <a:xfrm>
              <a:off x="3999470" y="2832697"/>
              <a:ext cx="990600" cy="1685249"/>
            </a:xfrm>
            <a:custGeom>
              <a:avLst/>
              <a:gdLst>
                <a:gd name="connsiteX0" fmla="*/ 609571 w 990600"/>
                <a:gd name="connsiteY0" fmla="*/ 0 h 1685249"/>
                <a:gd name="connsiteX1" fmla="*/ 990600 w 990600"/>
                <a:gd name="connsiteY1" fmla="*/ 732749 h 1685249"/>
                <a:gd name="connsiteX2" fmla="*/ 495300 w 990600"/>
                <a:gd name="connsiteY2" fmla="*/ 1685249 h 1685249"/>
                <a:gd name="connsiteX3" fmla="*/ 0 w 990600"/>
                <a:gd name="connsiteY3" fmla="*/ 732749 h 1685249"/>
                <a:gd name="connsiteX4" fmla="*/ 381029 w 990600"/>
                <a:gd name="connsiteY4" fmla="*/ 1 h 1685249"/>
                <a:gd name="connsiteX5" fmla="*/ 495299 w 990600"/>
                <a:gd name="connsiteY5" fmla="*/ 208216 h 168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1685249">
                  <a:moveTo>
                    <a:pt x="609571" y="0"/>
                  </a:moveTo>
                  <a:lnTo>
                    <a:pt x="990600" y="732749"/>
                  </a:lnTo>
                  <a:lnTo>
                    <a:pt x="495300" y="1685249"/>
                  </a:lnTo>
                  <a:lnTo>
                    <a:pt x="0" y="732749"/>
                  </a:lnTo>
                  <a:lnTo>
                    <a:pt x="381029" y="1"/>
                  </a:lnTo>
                  <a:lnTo>
                    <a:pt x="495299" y="20821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0363F"/>
                </a:solidFill>
              </a:endParaRPr>
            </a:p>
          </p:txBody>
        </p:sp>
        <p:sp>
          <p:nvSpPr>
            <p:cNvPr id="23" name="Freeform 22"/>
            <p:cNvSpPr/>
            <p:nvPr/>
          </p:nvSpPr>
          <p:spPr>
            <a:xfrm rot="10800000">
              <a:off x="3504170" y="2612946"/>
              <a:ext cx="876329" cy="952500"/>
            </a:xfrm>
            <a:custGeom>
              <a:avLst/>
              <a:gdLst>
                <a:gd name="connsiteX0" fmla="*/ 876329 w 876329"/>
                <a:gd name="connsiteY0" fmla="*/ 952500 h 952500"/>
                <a:gd name="connsiteX1" fmla="*/ 120602 w 876329"/>
                <a:gd name="connsiteY1" fmla="*/ 952500 h 952500"/>
                <a:gd name="connsiteX2" fmla="*/ 0 w 876329"/>
                <a:gd name="connsiteY2" fmla="*/ 732748 h 952500"/>
                <a:gd name="connsiteX3" fmla="*/ 381029 w 876329"/>
                <a:gd name="connsiteY3" fmla="*/ 0 h 952500"/>
              </a:gdLst>
              <a:ahLst/>
              <a:cxnLst>
                <a:cxn ang="0">
                  <a:pos x="connsiteX0" y="connsiteY0"/>
                </a:cxn>
                <a:cxn ang="0">
                  <a:pos x="connsiteX1" y="connsiteY1"/>
                </a:cxn>
                <a:cxn ang="0">
                  <a:pos x="connsiteX2" y="connsiteY2"/>
                </a:cxn>
                <a:cxn ang="0">
                  <a:pos x="connsiteX3" y="connsiteY3"/>
                </a:cxn>
              </a:cxnLst>
              <a:rect l="l" t="t" r="r" b="b"/>
              <a:pathLst>
                <a:path w="876329" h="952500">
                  <a:moveTo>
                    <a:pt x="876329" y="952500"/>
                  </a:moveTo>
                  <a:lnTo>
                    <a:pt x="120602" y="952500"/>
                  </a:lnTo>
                  <a:lnTo>
                    <a:pt x="0" y="732748"/>
                  </a:lnTo>
                  <a:lnTo>
                    <a:pt x="381029" y="0"/>
                  </a:lnTo>
                  <a:close/>
                </a:path>
              </a:pathLst>
            </a:custGeom>
            <a:solidFill>
              <a:srgbClr val="9CD8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23"/>
            <p:cNvSpPr/>
            <p:nvPr/>
          </p:nvSpPr>
          <p:spPr>
            <a:xfrm rot="10800000">
              <a:off x="4609041" y="2612944"/>
              <a:ext cx="876329" cy="952500"/>
            </a:xfrm>
            <a:custGeom>
              <a:avLst/>
              <a:gdLst>
                <a:gd name="connsiteX0" fmla="*/ 755727 w 876329"/>
                <a:gd name="connsiteY0" fmla="*/ 952500 h 952500"/>
                <a:gd name="connsiteX1" fmla="*/ 0 w 876329"/>
                <a:gd name="connsiteY1" fmla="*/ 952500 h 952500"/>
                <a:gd name="connsiteX2" fmla="*/ 495300 w 876329"/>
                <a:gd name="connsiteY2" fmla="*/ 0 h 952500"/>
                <a:gd name="connsiteX3" fmla="*/ 876329 w 876329"/>
                <a:gd name="connsiteY3" fmla="*/ 732749 h 952500"/>
              </a:gdLst>
              <a:ahLst/>
              <a:cxnLst>
                <a:cxn ang="0">
                  <a:pos x="connsiteX0" y="connsiteY0"/>
                </a:cxn>
                <a:cxn ang="0">
                  <a:pos x="connsiteX1" y="connsiteY1"/>
                </a:cxn>
                <a:cxn ang="0">
                  <a:pos x="connsiteX2" y="connsiteY2"/>
                </a:cxn>
                <a:cxn ang="0">
                  <a:pos x="connsiteX3" y="connsiteY3"/>
                </a:cxn>
              </a:cxnLst>
              <a:rect l="l" t="t" r="r" b="b"/>
              <a:pathLst>
                <a:path w="876329" h="952500">
                  <a:moveTo>
                    <a:pt x="755727" y="952500"/>
                  </a:moveTo>
                  <a:lnTo>
                    <a:pt x="0" y="952500"/>
                  </a:lnTo>
                  <a:lnTo>
                    <a:pt x="495300" y="0"/>
                  </a:lnTo>
                  <a:lnTo>
                    <a:pt x="876329" y="732749"/>
                  </a:lnTo>
                  <a:close/>
                </a:path>
              </a:pathLst>
            </a:custGeom>
            <a:solidFill>
              <a:srgbClr val="59AC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6" name="TextBox 25"/>
          <p:cNvSpPr txBox="1"/>
          <p:nvPr/>
        </p:nvSpPr>
        <p:spPr>
          <a:xfrm>
            <a:off x="-2141600" y="1449011"/>
            <a:ext cx="1473480" cy="2215991"/>
          </a:xfrm>
          <a:prstGeom prst="rect">
            <a:avLst/>
          </a:prstGeom>
          <a:noFill/>
        </p:spPr>
        <p:txBody>
          <a:bodyPr wrap="none" rtlCol="0">
            <a:spAutoFit/>
          </a:bodyPr>
          <a:lstStyle/>
          <a:p>
            <a:r>
              <a:rPr lang="en-US" sz="13800" dirty="0" smtClean="0">
                <a:solidFill>
                  <a:schemeClr val="bg1"/>
                </a:solidFill>
                <a:effectLst>
                  <a:outerShdw blurRad="50800" dist="38100" dir="2700000" algn="tl" rotWithShape="0">
                    <a:prstClr val="black">
                      <a:alpha val="40000"/>
                    </a:prstClr>
                  </a:outerShdw>
                </a:effectLst>
                <a:latin typeface="Lemon/Milk" panose="020B0603050302020204" pitchFamily="34" charset="0"/>
                <a:ea typeface="Roboto" panose="02000000000000000000" pitchFamily="2" charset="0"/>
              </a:rPr>
              <a:t>V</a:t>
            </a:r>
            <a:endParaRPr lang="en-US" sz="13800" dirty="0">
              <a:solidFill>
                <a:schemeClr val="bg1"/>
              </a:solidFill>
              <a:effectLst>
                <a:outerShdw blurRad="50800" dist="38100" dir="2700000" algn="tl" rotWithShape="0">
                  <a:prstClr val="black">
                    <a:alpha val="40000"/>
                  </a:prstClr>
                </a:outerShdw>
              </a:effectLst>
              <a:latin typeface="Freestyle Script" panose="030804020302050B0404" pitchFamily="66" charset="0"/>
              <a:ea typeface="Roboto" panose="02000000000000000000" pitchFamily="2" charset="0"/>
            </a:endParaRPr>
          </a:p>
        </p:txBody>
      </p:sp>
      <p:grpSp>
        <p:nvGrpSpPr>
          <p:cNvPr id="14" name="Group 13"/>
          <p:cNvGrpSpPr/>
          <p:nvPr/>
        </p:nvGrpSpPr>
        <p:grpSpPr>
          <a:xfrm>
            <a:off x="-2047033" y="3256278"/>
            <a:ext cx="1838161" cy="1905002"/>
            <a:chOff x="3504170" y="2612944"/>
            <a:chExt cx="1981200" cy="1905002"/>
          </a:xfrm>
          <a:effectLst>
            <a:outerShdw blurRad="50800" dist="38100" dir="2700000" algn="tl" rotWithShape="0">
              <a:prstClr val="black">
                <a:alpha val="40000"/>
              </a:prstClr>
            </a:outerShdw>
          </a:effectLst>
        </p:grpSpPr>
        <p:sp>
          <p:nvSpPr>
            <p:cNvPr id="15" name="Freeform 14"/>
            <p:cNvSpPr/>
            <p:nvPr/>
          </p:nvSpPr>
          <p:spPr>
            <a:xfrm>
              <a:off x="3999470" y="2832697"/>
              <a:ext cx="990600" cy="1685249"/>
            </a:xfrm>
            <a:custGeom>
              <a:avLst/>
              <a:gdLst>
                <a:gd name="connsiteX0" fmla="*/ 609571 w 990600"/>
                <a:gd name="connsiteY0" fmla="*/ 0 h 1685249"/>
                <a:gd name="connsiteX1" fmla="*/ 990600 w 990600"/>
                <a:gd name="connsiteY1" fmla="*/ 732749 h 1685249"/>
                <a:gd name="connsiteX2" fmla="*/ 495300 w 990600"/>
                <a:gd name="connsiteY2" fmla="*/ 1685249 h 1685249"/>
                <a:gd name="connsiteX3" fmla="*/ 0 w 990600"/>
                <a:gd name="connsiteY3" fmla="*/ 732749 h 1685249"/>
                <a:gd name="connsiteX4" fmla="*/ 381029 w 990600"/>
                <a:gd name="connsiteY4" fmla="*/ 1 h 1685249"/>
                <a:gd name="connsiteX5" fmla="*/ 495299 w 990600"/>
                <a:gd name="connsiteY5" fmla="*/ 208216 h 168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0600" h="1685249">
                  <a:moveTo>
                    <a:pt x="609571" y="0"/>
                  </a:moveTo>
                  <a:lnTo>
                    <a:pt x="990600" y="732749"/>
                  </a:lnTo>
                  <a:lnTo>
                    <a:pt x="495300" y="1685249"/>
                  </a:lnTo>
                  <a:lnTo>
                    <a:pt x="0" y="732749"/>
                  </a:lnTo>
                  <a:lnTo>
                    <a:pt x="381029" y="1"/>
                  </a:lnTo>
                  <a:lnTo>
                    <a:pt x="495299" y="20821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0363F"/>
                </a:solidFill>
              </a:endParaRPr>
            </a:p>
          </p:txBody>
        </p:sp>
        <p:sp>
          <p:nvSpPr>
            <p:cNvPr id="16" name="Freeform 15"/>
            <p:cNvSpPr/>
            <p:nvPr/>
          </p:nvSpPr>
          <p:spPr>
            <a:xfrm rot="10800000">
              <a:off x="3504170" y="2612946"/>
              <a:ext cx="876329" cy="952500"/>
            </a:xfrm>
            <a:custGeom>
              <a:avLst/>
              <a:gdLst>
                <a:gd name="connsiteX0" fmla="*/ 876329 w 876329"/>
                <a:gd name="connsiteY0" fmla="*/ 952500 h 952500"/>
                <a:gd name="connsiteX1" fmla="*/ 120602 w 876329"/>
                <a:gd name="connsiteY1" fmla="*/ 952500 h 952500"/>
                <a:gd name="connsiteX2" fmla="*/ 0 w 876329"/>
                <a:gd name="connsiteY2" fmla="*/ 732748 h 952500"/>
                <a:gd name="connsiteX3" fmla="*/ 381029 w 876329"/>
                <a:gd name="connsiteY3" fmla="*/ 0 h 952500"/>
              </a:gdLst>
              <a:ahLst/>
              <a:cxnLst>
                <a:cxn ang="0">
                  <a:pos x="connsiteX0" y="connsiteY0"/>
                </a:cxn>
                <a:cxn ang="0">
                  <a:pos x="connsiteX1" y="connsiteY1"/>
                </a:cxn>
                <a:cxn ang="0">
                  <a:pos x="connsiteX2" y="connsiteY2"/>
                </a:cxn>
                <a:cxn ang="0">
                  <a:pos x="connsiteX3" y="connsiteY3"/>
                </a:cxn>
              </a:cxnLst>
              <a:rect l="l" t="t" r="r" b="b"/>
              <a:pathLst>
                <a:path w="876329" h="952500">
                  <a:moveTo>
                    <a:pt x="876329" y="952500"/>
                  </a:moveTo>
                  <a:lnTo>
                    <a:pt x="120602" y="952500"/>
                  </a:lnTo>
                  <a:lnTo>
                    <a:pt x="0" y="732748"/>
                  </a:lnTo>
                  <a:lnTo>
                    <a:pt x="381029" y="0"/>
                  </a:lnTo>
                  <a:close/>
                </a:path>
              </a:pathLst>
            </a:custGeom>
            <a:solidFill>
              <a:srgbClr val="9CD8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p:cNvSpPr/>
            <p:nvPr/>
          </p:nvSpPr>
          <p:spPr>
            <a:xfrm rot="10800000">
              <a:off x="4609041" y="2612944"/>
              <a:ext cx="876329" cy="952500"/>
            </a:xfrm>
            <a:custGeom>
              <a:avLst/>
              <a:gdLst>
                <a:gd name="connsiteX0" fmla="*/ 755727 w 876329"/>
                <a:gd name="connsiteY0" fmla="*/ 952500 h 952500"/>
                <a:gd name="connsiteX1" fmla="*/ 0 w 876329"/>
                <a:gd name="connsiteY1" fmla="*/ 952500 h 952500"/>
                <a:gd name="connsiteX2" fmla="*/ 495300 w 876329"/>
                <a:gd name="connsiteY2" fmla="*/ 0 h 952500"/>
                <a:gd name="connsiteX3" fmla="*/ 876329 w 876329"/>
                <a:gd name="connsiteY3" fmla="*/ 732749 h 952500"/>
              </a:gdLst>
              <a:ahLst/>
              <a:cxnLst>
                <a:cxn ang="0">
                  <a:pos x="connsiteX0" y="connsiteY0"/>
                </a:cxn>
                <a:cxn ang="0">
                  <a:pos x="connsiteX1" y="connsiteY1"/>
                </a:cxn>
                <a:cxn ang="0">
                  <a:pos x="connsiteX2" y="connsiteY2"/>
                </a:cxn>
                <a:cxn ang="0">
                  <a:pos x="connsiteX3" y="connsiteY3"/>
                </a:cxn>
              </a:cxnLst>
              <a:rect l="l" t="t" r="r" b="b"/>
              <a:pathLst>
                <a:path w="876329" h="952500">
                  <a:moveTo>
                    <a:pt x="755727" y="952500"/>
                  </a:moveTo>
                  <a:lnTo>
                    <a:pt x="0" y="952500"/>
                  </a:lnTo>
                  <a:lnTo>
                    <a:pt x="495300" y="0"/>
                  </a:lnTo>
                  <a:lnTo>
                    <a:pt x="876329" y="732749"/>
                  </a:lnTo>
                  <a:close/>
                </a:path>
              </a:pathLst>
            </a:custGeom>
            <a:solidFill>
              <a:srgbClr val="59AC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17822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1325</TotalTime>
  <Words>1273</Words>
  <Application>Microsoft Office PowerPoint</Application>
  <PresentationFormat>Widescreen</PresentationFormat>
  <Paragraphs>135</Paragraphs>
  <Slides>16</Slides>
  <Notes>8</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Aharoni</vt:lpstr>
      <vt:lpstr>Arial</vt:lpstr>
      <vt:lpstr>Calibri</vt:lpstr>
      <vt:lpstr>Calibri Light</vt:lpstr>
      <vt:lpstr>Freestyle Script</vt:lpstr>
      <vt:lpstr>Lemon/Milk</vt:lpstr>
      <vt:lpstr>Raavi</vt:lpstr>
      <vt:lpstr>Roboto</vt:lpstr>
      <vt:lpstr>Roboto Light</vt:lpstr>
      <vt:lpstr>Steiner</vt:lpstr>
      <vt:lpstr>Ubuntu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Alon Grinshpoon</dc:creator>
  <cp:lastModifiedBy>Koren</cp:lastModifiedBy>
  <cp:revision>147</cp:revision>
  <dcterms:created xsi:type="dcterms:W3CDTF">2016-03-19T15:24:39Z</dcterms:created>
  <dcterms:modified xsi:type="dcterms:W3CDTF">2017-02-04T07:31:16Z</dcterms:modified>
</cp:coreProperties>
</file>